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06" r:id="rId1"/>
  </p:sldMasterIdLst>
  <p:notesMasterIdLst>
    <p:notesMasterId r:id="rId87"/>
  </p:notesMasterIdLst>
  <p:sldIdLst>
    <p:sldId id="404" r:id="rId2"/>
    <p:sldId id="258" r:id="rId3"/>
    <p:sldId id="259" r:id="rId4"/>
    <p:sldId id="260" r:id="rId5"/>
    <p:sldId id="261" r:id="rId6"/>
    <p:sldId id="262" r:id="rId7"/>
    <p:sldId id="263" r:id="rId8"/>
    <p:sldId id="264" r:id="rId9"/>
    <p:sldId id="265" r:id="rId10"/>
    <p:sldId id="405" r:id="rId11"/>
    <p:sldId id="266" r:id="rId12"/>
    <p:sldId id="333" r:id="rId13"/>
    <p:sldId id="267" r:id="rId14"/>
    <p:sldId id="269" r:id="rId15"/>
    <p:sldId id="270" r:id="rId16"/>
    <p:sldId id="271" r:id="rId17"/>
    <p:sldId id="274" r:id="rId18"/>
    <p:sldId id="275" r:id="rId19"/>
    <p:sldId id="276" r:id="rId20"/>
    <p:sldId id="277" r:id="rId21"/>
    <p:sldId id="278" r:id="rId22"/>
    <p:sldId id="279" r:id="rId23"/>
    <p:sldId id="280" r:id="rId24"/>
    <p:sldId id="281" r:id="rId25"/>
    <p:sldId id="282" r:id="rId26"/>
    <p:sldId id="283" r:id="rId27"/>
    <p:sldId id="284" r:id="rId28"/>
    <p:sldId id="334" r:id="rId29"/>
    <p:sldId id="285" r:id="rId30"/>
    <p:sldId id="286" r:id="rId31"/>
    <p:sldId id="335" r:id="rId32"/>
    <p:sldId id="288" r:id="rId33"/>
    <p:sldId id="289" r:id="rId34"/>
    <p:sldId id="290" r:id="rId35"/>
    <p:sldId id="336" r:id="rId36"/>
    <p:sldId id="337" r:id="rId37"/>
    <p:sldId id="338" r:id="rId38"/>
    <p:sldId id="340" r:id="rId39"/>
    <p:sldId id="341" r:id="rId40"/>
    <p:sldId id="342" r:id="rId41"/>
    <p:sldId id="343" r:id="rId42"/>
    <p:sldId id="344" r:id="rId43"/>
    <p:sldId id="345" r:id="rId44"/>
    <p:sldId id="347" r:id="rId45"/>
    <p:sldId id="350" r:id="rId46"/>
    <p:sldId id="352" r:id="rId47"/>
    <p:sldId id="353" r:id="rId48"/>
    <p:sldId id="355" r:id="rId49"/>
    <p:sldId id="357" r:id="rId50"/>
    <p:sldId id="358" r:id="rId51"/>
    <p:sldId id="359" r:id="rId52"/>
    <p:sldId id="360" r:id="rId53"/>
    <p:sldId id="361" r:id="rId54"/>
    <p:sldId id="362" r:id="rId55"/>
    <p:sldId id="363" r:id="rId56"/>
    <p:sldId id="364" r:id="rId57"/>
    <p:sldId id="365" r:id="rId58"/>
    <p:sldId id="366" r:id="rId59"/>
    <p:sldId id="369" r:id="rId60"/>
    <p:sldId id="370" r:id="rId61"/>
    <p:sldId id="371" r:id="rId62"/>
    <p:sldId id="372" r:id="rId63"/>
    <p:sldId id="373" r:id="rId64"/>
    <p:sldId id="375" r:id="rId65"/>
    <p:sldId id="376" r:id="rId66"/>
    <p:sldId id="377" r:id="rId67"/>
    <p:sldId id="378" r:id="rId68"/>
    <p:sldId id="380" r:id="rId69"/>
    <p:sldId id="382" r:id="rId70"/>
    <p:sldId id="383" r:id="rId71"/>
    <p:sldId id="384" r:id="rId72"/>
    <p:sldId id="385" r:id="rId73"/>
    <p:sldId id="386" r:id="rId74"/>
    <p:sldId id="387" r:id="rId75"/>
    <p:sldId id="388" r:id="rId76"/>
    <p:sldId id="389" r:id="rId77"/>
    <p:sldId id="391" r:id="rId78"/>
    <p:sldId id="392" r:id="rId79"/>
    <p:sldId id="394" r:id="rId80"/>
    <p:sldId id="396" r:id="rId81"/>
    <p:sldId id="397" r:id="rId82"/>
    <p:sldId id="398" r:id="rId83"/>
    <p:sldId id="399" r:id="rId84"/>
    <p:sldId id="401" r:id="rId85"/>
    <p:sldId id="403" r:id="rId8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00" autoAdjust="0"/>
    <p:restoredTop sz="94660"/>
  </p:normalViewPr>
  <p:slideViewPr>
    <p:cSldViewPr snapToGrid="0">
      <p:cViewPr>
        <p:scale>
          <a:sx n="80" d="100"/>
          <a:sy n="80" d="100"/>
        </p:scale>
        <p:origin x="-552" y="-25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DC8E7D-FEB2-4C3C-A786-BDC40DA4DF12}" type="datetimeFigureOut">
              <a:rPr lang="en-US" smtClean="0"/>
              <a:t>3/3/2026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D819C1-B9AD-4584-81F5-A14295AA4521}" type="slidenum">
              <a:rPr lang="en-US" smtClean="0"/>
              <a:t>‹#›</a:t>
            </a:fld>
            <a:endParaRPr lang="en-US"/>
          </a:p>
        </p:txBody>
      </p:sp>
    </p:spTree>
    <p:extLst>
      <p:ext uri="{BB962C8B-B14F-4D97-AF65-F5344CB8AC3E}">
        <p14:creationId xmlns:p14="http://schemas.microsoft.com/office/powerpoint/2010/main" val="11908956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AF88CA6-DAC1-42DD-8C4E-FBA97E221D8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 xmlns:a16="http://schemas.microsoft.com/office/drawing/2014/main" id="{2771FEA4-63AB-496F-BD1C-3DD04A2AE1F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 xmlns:a16="http://schemas.microsoft.com/office/drawing/2014/main" id="{A1CB127D-C212-4F84-8D10-1141C48469AC}"/>
              </a:ext>
            </a:extLst>
          </p:cNvPr>
          <p:cNvSpPr>
            <a:spLocks noGrp="1"/>
          </p:cNvSpPr>
          <p:nvPr>
            <p:ph type="dt" sz="half" idx="10"/>
          </p:nvPr>
        </p:nvSpPr>
        <p:spPr/>
        <p:txBody>
          <a:bodyPr/>
          <a:lstStyle/>
          <a:p>
            <a:fld id="{C764DE79-268F-4C1A-8933-263129D2AF90}" type="datetimeFigureOut">
              <a:rPr lang="en-US" smtClean="0"/>
              <a:t>3/3/2026</a:t>
            </a:fld>
            <a:endParaRPr lang="en-US" dirty="0"/>
          </a:p>
        </p:txBody>
      </p:sp>
      <p:sp>
        <p:nvSpPr>
          <p:cNvPr id="5" name="Footer Placeholder 4">
            <a:extLst>
              <a:ext uri="{FF2B5EF4-FFF2-40B4-BE49-F238E27FC236}">
                <a16:creationId xmlns="" xmlns:a16="http://schemas.microsoft.com/office/drawing/2014/main" id="{403AE9A2-6FB4-4BEB-A5F9-BCBAA04C1D9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 xmlns:a16="http://schemas.microsoft.com/office/drawing/2014/main" id="{F3072339-1DB9-41EB-B832-794E0160196C}"/>
              </a:ext>
            </a:extLst>
          </p:cNvPr>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5966599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7729456-0CF7-4BE9-B130-94915D432F3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 xmlns:a16="http://schemas.microsoft.com/office/drawing/2014/main" id="{D7E06FD2-2682-45C1-B3D4-099F93576EB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F7CAF8EE-DD34-4590-A25F-25EA0FCCCBB0}"/>
              </a:ext>
            </a:extLst>
          </p:cNvPr>
          <p:cNvSpPr>
            <a:spLocks noGrp="1"/>
          </p:cNvSpPr>
          <p:nvPr>
            <p:ph type="dt" sz="half" idx="10"/>
          </p:nvPr>
        </p:nvSpPr>
        <p:spPr/>
        <p:txBody>
          <a:bodyPr/>
          <a:lstStyle/>
          <a:p>
            <a:fld id="{C764DE79-268F-4C1A-8933-263129D2AF90}" type="datetimeFigureOut">
              <a:rPr lang="en-US" smtClean="0"/>
              <a:t>3/3/2026</a:t>
            </a:fld>
            <a:endParaRPr lang="en-US" dirty="0"/>
          </a:p>
        </p:txBody>
      </p:sp>
      <p:sp>
        <p:nvSpPr>
          <p:cNvPr id="5" name="Footer Placeholder 4">
            <a:extLst>
              <a:ext uri="{FF2B5EF4-FFF2-40B4-BE49-F238E27FC236}">
                <a16:creationId xmlns="" xmlns:a16="http://schemas.microsoft.com/office/drawing/2014/main" id="{B493D709-4184-41D2-A069-547028A3DC2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 xmlns:a16="http://schemas.microsoft.com/office/drawing/2014/main" id="{238FFA82-6E9C-4067-A10B-266F83F074D2}"/>
              </a:ext>
            </a:extLst>
          </p:cNvPr>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0476772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8F98C202-4514-40D0-9E1F-177082BFD36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 xmlns:a16="http://schemas.microsoft.com/office/drawing/2014/main" id="{ABFC03A4-B774-4069-969B-ECF7F974FD8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C4DE6CF9-2A00-4E82-877D-D7E3FD08D517}"/>
              </a:ext>
            </a:extLst>
          </p:cNvPr>
          <p:cNvSpPr>
            <a:spLocks noGrp="1"/>
          </p:cNvSpPr>
          <p:nvPr>
            <p:ph type="dt" sz="half" idx="10"/>
          </p:nvPr>
        </p:nvSpPr>
        <p:spPr/>
        <p:txBody>
          <a:bodyPr/>
          <a:lstStyle/>
          <a:p>
            <a:fld id="{C764DE79-268F-4C1A-8933-263129D2AF90}" type="datetimeFigureOut">
              <a:rPr lang="en-US" smtClean="0"/>
              <a:t>3/3/2026</a:t>
            </a:fld>
            <a:endParaRPr lang="en-US" dirty="0"/>
          </a:p>
        </p:txBody>
      </p:sp>
      <p:sp>
        <p:nvSpPr>
          <p:cNvPr id="5" name="Footer Placeholder 4">
            <a:extLst>
              <a:ext uri="{FF2B5EF4-FFF2-40B4-BE49-F238E27FC236}">
                <a16:creationId xmlns="" xmlns:a16="http://schemas.microsoft.com/office/drawing/2014/main" id="{60B3953C-4F99-4E50-B59B-085AA465E59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 xmlns:a16="http://schemas.microsoft.com/office/drawing/2014/main" id="{40E23AF2-E3E7-4A2A-8C69-FF8EB2AA6294}"/>
              </a:ext>
            </a:extLst>
          </p:cNvPr>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5817618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9B66B5C-1148-483F-B940-F6AF5029617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80E3D247-E091-477B-9DFC-ADB39471586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6A8EAD59-F784-4958-95EA-ACBB56B76F06}"/>
              </a:ext>
            </a:extLst>
          </p:cNvPr>
          <p:cNvSpPr>
            <a:spLocks noGrp="1"/>
          </p:cNvSpPr>
          <p:nvPr>
            <p:ph type="dt" sz="half" idx="10"/>
          </p:nvPr>
        </p:nvSpPr>
        <p:spPr/>
        <p:txBody>
          <a:bodyPr/>
          <a:lstStyle/>
          <a:p>
            <a:fld id="{C764DE79-268F-4C1A-8933-263129D2AF90}" type="datetimeFigureOut">
              <a:rPr lang="en-US" smtClean="0"/>
              <a:t>3/3/2026</a:t>
            </a:fld>
            <a:endParaRPr lang="en-US" dirty="0"/>
          </a:p>
        </p:txBody>
      </p:sp>
      <p:sp>
        <p:nvSpPr>
          <p:cNvPr id="5" name="Footer Placeholder 4">
            <a:extLst>
              <a:ext uri="{FF2B5EF4-FFF2-40B4-BE49-F238E27FC236}">
                <a16:creationId xmlns="" xmlns:a16="http://schemas.microsoft.com/office/drawing/2014/main" id="{5CBF8178-9147-43FC-8475-255FA99EB4B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 xmlns:a16="http://schemas.microsoft.com/office/drawing/2014/main" id="{6E31CC70-BD02-4729-9709-90A3A3587BC3}"/>
              </a:ext>
            </a:extLst>
          </p:cNvPr>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4960356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79A9CA0-B912-4F94-9AFA-B148D6396E4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 xmlns:a16="http://schemas.microsoft.com/office/drawing/2014/main" id="{DC0AB4A6-2548-41B6-A167-BA4A0A50476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5CE55F21-77D4-452E-8809-0821367C0FB5}"/>
              </a:ext>
            </a:extLst>
          </p:cNvPr>
          <p:cNvSpPr>
            <a:spLocks noGrp="1"/>
          </p:cNvSpPr>
          <p:nvPr>
            <p:ph type="dt" sz="half" idx="10"/>
          </p:nvPr>
        </p:nvSpPr>
        <p:spPr/>
        <p:txBody>
          <a:bodyPr/>
          <a:lstStyle/>
          <a:p>
            <a:fld id="{C764DE79-268F-4C1A-8933-263129D2AF90}" type="datetimeFigureOut">
              <a:rPr lang="en-US" smtClean="0"/>
              <a:t>3/3/2026</a:t>
            </a:fld>
            <a:endParaRPr lang="en-US" dirty="0"/>
          </a:p>
        </p:txBody>
      </p:sp>
      <p:sp>
        <p:nvSpPr>
          <p:cNvPr id="5" name="Footer Placeholder 4">
            <a:extLst>
              <a:ext uri="{FF2B5EF4-FFF2-40B4-BE49-F238E27FC236}">
                <a16:creationId xmlns="" xmlns:a16="http://schemas.microsoft.com/office/drawing/2014/main" id="{F4EEAE5A-C333-4E27-97B1-17518557F12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 xmlns:a16="http://schemas.microsoft.com/office/drawing/2014/main" id="{D3687DEB-1120-44EE-9088-6066A96C4C91}"/>
              </a:ext>
            </a:extLst>
          </p:cNvPr>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1458712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3CF7047-F8A2-49A5-BBBB-1BCC19EFC7A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AF5CD8BE-53D4-4509-8524-D0D4733EE9C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 xmlns:a16="http://schemas.microsoft.com/office/drawing/2014/main" id="{85F1F8D6-0723-46C9-9581-93DBC77A6D5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 xmlns:a16="http://schemas.microsoft.com/office/drawing/2014/main" id="{5DF878B2-B43A-418E-B175-297CC269557A}"/>
              </a:ext>
            </a:extLst>
          </p:cNvPr>
          <p:cNvSpPr>
            <a:spLocks noGrp="1"/>
          </p:cNvSpPr>
          <p:nvPr>
            <p:ph type="dt" sz="half" idx="10"/>
          </p:nvPr>
        </p:nvSpPr>
        <p:spPr/>
        <p:txBody>
          <a:bodyPr/>
          <a:lstStyle/>
          <a:p>
            <a:fld id="{C764DE79-268F-4C1A-8933-263129D2AF90}" type="datetimeFigureOut">
              <a:rPr lang="en-US" smtClean="0"/>
              <a:t>3/3/2026</a:t>
            </a:fld>
            <a:endParaRPr lang="en-US" dirty="0"/>
          </a:p>
        </p:txBody>
      </p:sp>
      <p:sp>
        <p:nvSpPr>
          <p:cNvPr id="6" name="Footer Placeholder 5">
            <a:extLst>
              <a:ext uri="{FF2B5EF4-FFF2-40B4-BE49-F238E27FC236}">
                <a16:creationId xmlns="" xmlns:a16="http://schemas.microsoft.com/office/drawing/2014/main" id="{A3BBACB8-37C6-4F14-B6B8-F0EB22A2CB7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 xmlns:a16="http://schemas.microsoft.com/office/drawing/2014/main" id="{EDBF357E-A6E6-4D33-9CE3-990F44472BD8}"/>
              </a:ext>
            </a:extLst>
          </p:cNvPr>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0461395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72540BB-07A5-4072-B78E-4BAC94D9A03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 xmlns:a16="http://schemas.microsoft.com/office/drawing/2014/main" id="{321223F7-7510-4C75-86CD-E8FEA002881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68483E43-505E-4BF7-B964-629C3C1B5B8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 xmlns:a16="http://schemas.microsoft.com/office/drawing/2014/main" id="{55627D5C-7F8F-42DC-BB38-669F0A4D2C4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79FF59DC-5C4D-4A2C-8977-938EECC853E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 xmlns:a16="http://schemas.microsoft.com/office/drawing/2014/main" id="{42BC8C09-07DC-4A1A-9302-C27945E28F02}"/>
              </a:ext>
            </a:extLst>
          </p:cNvPr>
          <p:cNvSpPr>
            <a:spLocks noGrp="1"/>
          </p:cNvSpPr>
          <p:nvPr>
            <p:ph type="dt" sz="half" idx="10"/>
          </p:nvPr>
        </p:nvSpPr>
        <p:spPr/>
        <p:txBody>
          <a:bodyPr/>
          <a:lstStyle/>
          <a:p>
            <a:fld id="{C764DE79-268F-4C1A-8933-263129D2AF90}" type="datetimeFigureOut">
              <a:rPr lang="en-US" smtClean="0"/>
              <a:t>3/3/2026</a:t>
            </a:fld>
            <a:endParaRPr lang="en-US" dirty="0"/>
          </a:p>
        </p:txBody>
      </p:sp>
      <p:sp>
        <p:nvSpPr>
          <p:cNvPr id="8" name="Footer Placeholder 7">
            <a:extLst>
              <a:ext uri="{FF2B5EF4-FFF2-40B4-BE49-F238E27FC236}">
                <a16:creationId xmlns="" xmlns:a16="http://schemas.microsoft.com/office/drawing/2014/main" id="{6BC1755C-0A08-416E-ABAA-BAA84FAA0AD0}"/>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 xmlns:a16="http://schemas.microsoft.com/office/drawing/2014/main" id="{B1996AA4-814E-4D7D-976A-43CB5958D24C}"/>
              </a:ext>
            </a:extLst>
          </p:cNvPr>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9578356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421C8B5-3BA5-4543-9827-58D70A79FDE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 xmlns:a16="http://schemas.microsoft.com/office/drawing/2014/main" id="{A40374F9-4E05-4781-AF70-177BC8F7E15E}"/>
              </a:ext>
            </a:extLst>
          </p:cNvPr>
          <p:cNvSpPr>
            <a:spLocks noGrp="1"/>
          </p:cNvSpPr>
          <p:nvPr>
            <p:ph type="dt" sz="half" idx="10"/>
          </p:nvPr>
        </p:nvSpPr>
        <p:spPr/>
        <p:txBody>
          <a:bodyPr/>
          <a:lstStyle/>
          <a:p>
            <a:fld id="{C764DE79-268F-4C1A-8933-263129D2AF90}" type="datetimeFigureOut">
              <a:rPr lang="en-US" smtClean="0"/>
              <a:t>3/3/2026</a:t>
            </a:fld>
            <a:endParaRPr lang="en-US" dirty="0"/>
          </a:p>
        </p:txBody>
      </p:sp>
      <p:sp>
        <p:nvSpPr>
          <p:cNvPr id="4" name="Footer Placeholder 3">
            <a:extLst>
              <a:ext uri="{FF2B5EF4-FFF2-40B4-BE49-F238E27FC236}">
                <a16:creationId xmlns="" xmlns:a16="http://schemas.microsoft.com/office/drawing/2014/main" id="{E9CD831A-A3C4-4A44-BB97-26DA62053D62}"/>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 xmlns:a16="http://schemas.microsoft.com/office/drawing/2014/main" id="{BF6301F7-9C2A-406B-AD5E-CEA0DB12ADCD}"/>
              </a:ext>
            </a:extLst>
          </p:cNvPr>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5320960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2D601D7D-1D73-4DCE-B12E-FFC57D2843C2}"/>
              </a:ext>
            </a:extLst>
          </p:cNvPr>
          <p:cNvSpPr>
            <a:spLocks noGrp="1"/>
          </p:cNvSpPr>
          <p:nvPr>
            <p:ph type="dt" sz="half" idx="10"/>
          </p:nvPr>
        </p:nvSpPr>
        <p:spPr/>
        <p:txBody>
          <a:bodyPr/>
          <a:lstStyle/>
          <a:p>
            <a:fld id="{C764DE79-268F-4C1A-8933-263129D2AF90}" type="datetimeFigureOut">
              <a:rPr lang="en-US" smtClean="0"/>
              <a:t>3/3/2026</a:t>
            </a:fld>
            <a:endParaRPr lang="en-US" dirty="0"/>
          </a:p>
        </p:txBody>
      </p:sp>
      <p:sp>
        <p:nvSpPr>
          <p:cNvPr id="3" name="Footer Placeholder 2">
            <a:extLst>
              <a:ext uri="{FF2B5EF4-FFF2-40B4-BE49-F238E27FC236}">
                <a16:creationId xmlns="" xmlns:a16="http://schemas.microsoft.com/office/drawing/2014/main" id="{6A854BB2-F1F5-4E24-99AA-5513D8316FE7}"/>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 xmlns:a16="http://schemas.microsoft.com/office/drawing/2014/main" id="{AADAC1A7-E215-4B47-9C8F-6525C3DAD837}"/>
              </a:ext>
            </a:extLst>
          </p:cNvPr>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8399216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6B10A7C-93E0-48FE-896D-C93643A27A7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 xmlns:a16="http://schemas.microsoft.com/office/drawing/2014/main" id="{9636EE90-4FC3-42B9-AAFF-23F28E94C28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9D5327EA-7F0F-47BC-80A9-1D9A97CBF96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DB3DFAC6-A212-4FF3-9C20-8DED366CAE78}"/>
              </a:ext>
            </a:extLst>
          </p:cNvPr>
          <p:cNvSpPr>
            <a:spLocks noGrp="1"/>
          </p:cNvSpPr>
          <p:nvPr>
            <p:ph type="dt" sz="half" idx="10"/>
          </p:nvPr>
        </p:nvSpPr>
        <p:spPr/>
        <p:txBody>
          <a:bodyPr/>
          <a:lstStyle/>
          <a:p>
            <a:fld id="{C764DE79-268F-4C1A-8933-263129D2AF90}" type="datetimeFigureOut">
              <a:rPr lang="en-US" smtClean="0"/>
              <a:t>3/3/2026</a:t>
            </a:fld>
            <a:endParaRPr lang="en-US" dirty="0"/>
          </a:p>
        </p:txBody>
      </p:sp>
      <p:sp>
        <p:nvSpPr>
          <p:cNvPr id="6" name="Footer Placeholder 5">
            <a:extLst>
              <a:ext uri="{FF2B5EF4-FFF2-40B4-BE49-F238E27FC236}">
                <a16:creationId xmlns="" xmlns:a16="http://schemas.microsoft.com/office/drawing/2014/main" id="{AFD2CF30-5A48-40FD-8FFD-389234EDDF4B}"/>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 xmlns:a16="http://schemas.microsoft.com/office/drawing/2014/main" id="{99BBC91B-8DE0-4496-A303-D6B5AB394F8E}"/>
              </a:ext>
            </a:extLst>
          </p:cNvPr>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7383873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74740FF-697E-49E2-9C92-A213D2ABF55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 xmlns:a16="http://schemas.microsoft.com/office/drawing/2014/main" id="{9A79FF6B-3DE1-4F1C-9071-31DF97756FA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 xmlns:a16="http://schemas.microsoft.com/office/drawing/2014/main" id="{7A4F17E7-FAE6-4275-B7BF-414A0BF3666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BEBD256E-859C-4600-842D-DD7281CCA392}"/>
              </a:ext>
            </a:extLst>
          </p:cNvPr>
          <p:cNvSpPr>
            <a:spLocks noGrp="1"/>
          </p:cNvSpPr>
          <p:nvPr>
            <p:ph type="dt" sz="half" idx="10"/>
          </p:nvPr>
        </p:nvSpPr>
        <p:spPr/>
        <p:txBody>
          <a:bodyPr/>
          <a:lstStyle/>
          <a:p>
            <a:fld id="{C764DE79-268F-4C1A-8933-263129D2AF90}" type="datetimeFigureOut">
              <a:rPr lang="en-US" smtClean="0"/>
              <a:t>3/3/2026</a:t>
            </a:fld>
            <a:endParaRPr lang="en-US" dirty="0"/>
          </a:p>
        </p:txBody>
      </p:sp>
      <p:sp>
        <p:nvSpPr>
          <p:cNvPr id="6" name="Footer Placeholder 5">
            <a:extLst>
              <a:ext uri="{FF2B5EF4-FFF2-40B4-BE49-F238E27FC236}">
                <a16:creationId xmlns="" xmlns:a16="http://schemas.microsoft.com/office/drawing/2014/main" id="{D386C7CE-2019-498C-B5BE-3D10A845FFFF}"/>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 xmlns:a16="http://schemas.microsoft.com/office/drawing/2014/main" id="{868EF2A6-07CB-43AB-81AD-1E32E6315DAF}"/>
              </a:ext>
            </a:extLst>
          </p:cNvPr>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0724199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F05762BF-9AF8-49F9-8550-C1A4A89DCB2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 xmlns:a16="http://schemas.microsoft.com/office/drawing/2014/main" id="{B1AF8A92-2676-400C-BADD-BA581DC954A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0782A599-E35D-46B4-ABB3-093E7C81A0B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smtClean="0"/>
              <a:t>3/3/2026</a:t>
            </a:fld>
            <a:endParaRPr lang="en-US" dirty="0"/>
          </a:p>
        </p:txBody>
      </p:sp>
      <p:sp>
        <p:nvSpPr>
          <p:cNvPr id="5" name="Footer Placeholder 4">
            <a:extLst>
              <a:ext uri="{FF2B5EF4-FFF2-40B4-BE49-F238E27FC236}">
                <a16:creationId xmlns="" xmlns:a16="http://schemas.microsoft.com/office/drawing/2014/main" id="{0EF4F465-2503-4351-9C3F-437910753FE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 xmlns:a16="http://schemas.microsoft.com/office/drawing/2014/main" id="{1EC92A14-DF68-4D8B-9100-76C257BAFFC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smtClean="0"/>
              <a:t>‹#›</a:t>
            </a:fld>
            <a:endParaRPr lang="en-US" dirty="0"/>
          </a:p>
        </p:txBody>
      </p:sp>
    </p:spTree>
    <p:extLst>
      <p:ext uri="{BB962C8B-B14F-4D97-AF65-F5344CB8AC3E}">
        <p14:creationId xmlns:p14="http://schemas.microsoft.com/office/powerpoint/2010/main" val="505407437"/>
      </p:ext>
    </p:extLst>
  </p:cSld>
  <p:clrMap bg1="lt1" tx1="dk1" bg2="lt2" tx2="dk2" accent1="accent1" accent2="accent2" accent3="accent3" accent4="accent4" accent5="accent5" accent6="accent6" hlink="hlink" folHlink="folHlink"/>
  <p:sldLayoutIdLst>
    <p:sldLayoutId id="2147483807" r:id="rId1"/>
    <p:sldLayoutId id="2147483808" r:id="rId2"/>
    <p:sldLayoutId id="2147483809" r:id="rId3"/>
    <p:sldLayoutId id="2147483810" r:id="rId4"/>
    <p:sldLayoutId id="2147483811" r:id="rId5"/>
    <p:sldLayoutId id="2147483812" r:id="rId6"/>
    <p:sldLayoutId id="2147483813" r:id="rId7"/>
    <p:sldLayoutId id="2147483814" r:id="rId8"/>
    <p:sldLayoutId id="2147483815" r:id="rId9"/>
    <p:sldLayoutId id="2147483816" r:id="rId10"/>
    <p:sldLayoutId id="214748381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Rectangle 4"/>
          <p:cNvSpPr>
            <a:spLocks noChangeArrowheads="1"/>
          </p:cNvSpPr>
          <p:nvPr/>
        </p:nvSpPr>
        <p:spPr bwMode="auto">
          <a:xfrm>
            <a:off x="1" y="1752600"/>
            <a:ext cx="12191999" cy="2590800"/>
          </a:xfrm>
          <a:prstGeom prst="rect">
            <a:avLst/>
          </a:prstGeom>
          <a:gradFill flip="none" rotWithShape="1">
            <a:gsLst>
              <a:gs pos="0">
                <a:schemeClr val="accent1">
                  <a:lumMod val="75000"/>
                  <a:shade val="30000"/>
                  <a:satMod val="115000"/>
                </a:schemeClr>
              </a:gs>
              <a:gs pos="50000">
                <a:schemeClr val="accent1">
                  <a:lumMod val="75000"/>
                  <a:shade val="67500"/>
                  <a:satMod val="115000"/>
                </a:schemeClr>
              </a:gs>
              <a:gs pos="100000">
                <a:schemeClr val="accent1">
                  <a:lumMod val="75000"/>
                  <a:shade val="100000"/>
                  <a:satMod val="115000"/>
                </a:schemeClr>
              </a:gs>
            </a:gsLst>
            <a:lin ang="0" scaled="1"/>
            <a:tileRect/>
          </a:gradFill>
          <a:ln>
            <a:noFill/>
            <a:headEnd/>
            <a:tailEnd/>
          </a:ln>
          <a:effectLst>
            <a:outerShdw blurRad="50800" dist="38100" dir="5400000" algn="t" rotWithShape="0">
              <a:prstClr val="black">
                <a:alpha val="40000"/>
              </a:prstClr>
            </a:outerShdw>
          </a:effectLst>
        </p:spPr>
        <p:style>
          <a:lnRef idx="1">
            <a:schemeClr val="accent5"/>
          </a:lnRef>
          <a:fillRef idx="3">
            <a:schemeClr val="accent5"/>
          </a:fillRef>
          <a:effectRef idx="2">
            <a:schemeClr val="accent5"/>
          </a:effectRef>
          <a:fontRef idx="minor">
            <a:schemeClr val="lt1"/>
          </a:fontRef>
        </p:style>
        <p:txBody>
          <a:bodyPr anchor="ctr"/>
          <a:lstStyle/>
          <a:p>
            <a:pPr marL="514350" indent="-514350">
              <a:buFontTx/>
              <a:buAutoNum type="arabicPeriod"/>
            </a:pPr>
            <a:r>
              <a:rPr lang="en-US" sz="3500" b="1" dirty="0">
                <a:solidFill>
                  <a:prstClr val="white"/>
                </a:solidFill>
                <a:latin typeface="Palatino Linotype" pitchFamily="18" charset="0"/>
              </a:rPr>
              <a:t>Acute inflammation of the middle ear </a:t>
            </a:r>
            <a:endParaRPr lang="en-US" sz="3500" b="1" dirty="0" smtClean="0">
              <a:solidFill>
                <a:prstClr val="white"/>
              </a:solidFill>
              <a:latin typeface="Palatino Linotype" pitchFamily="18" charset="0"/>
            </a:endParaRPr>
          </a:p>
          <a:p>
            <a:pPr marL="514350" indent="-514350">
              <a:buFontTx/>
              <a:buAutoNum type="arabicPeriod"/>
            </a:pPr>
            <a:r>
              <a:rPr lang="en-US" sz="3500" b="1" dirty="0" smtClean="0">
                <a:solidFill>
                  <a:prstClr val="white"/>
                </a:solidFill>
                <a:latin typeface="Palatino Linotype" pitchFamily="18" charset="0"/>
              </a:rPr>
              <a:t>Chronic </a:t>
            </a:r>
            <a:r>
              <a:rPr lang="en-US" sz="3500" b="1" dirty="0">
                <a:solidFill>
                  <a:prstClr val="white"/>
                </a:solidFill>
                <a:latin typeface="Palatino Linotype" pitchFamily="18" charset="0"/>
              </a:rPr>
              <a:t>non-</a:t>
            </a:r>
            <a:r>
              <a:rPr lang="en-US" sz="3500" b="1" dirty="0" err="1">
                <a:solidFill>
                  <a:prstClr val="white"/>
                </a:solidFill>
                <a:latin typeface="Palatino Linotype" pitchFamily="18" charset="0"/>
              </a:rPr>
              <a:t>suppurative</a:t>
            </a:r>
            <a:r>
              <a:rPr lang="en-US" sz="3500" b="1" dirty="0">
                <a:solidFill>
                  <a:prstClr val="white"/>
                </a:solidFill>
                <a:latin typeface="Palatino Linotype" pitchFamily="18" charset="0"/>
              </a:rPr>
              <a:t> inflammation of the middle </a:t>
            </a:r>
            <a:r>
              <a:rPr lang="en-US" sz="3500" b="1" dirty="0" smtClean="0">
                <a:solidFill>
                  <a:prstClr val="white"/>
                </a:solidFill>
                <a:latin typeface="Palatino Linotype" pitchFamily="18" charset="0"/>
              </a:rPr>
              <a:t>ear</a:t>
            </a:r>
          </a:p>
        </p:txBody>
      </p:sp>
    </p:spTree>
    <p:extLst>
      <p:ext uri="{BB962C8B-B14F-4D97-AF65-F5344CB8AC3E}">
        <p14:creationId xmlns:p14="http://schemas.microsoft.com/office/powerpoint/2010/main" val="1149371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8779" y="1567885"/>
            <a:ext cx="10954096" cy="4566215"/>
          </a:xfrm>
          <a:prstGeom prst="rect">
            <a:avLst/>
          </a:prstGeom>
        </p:spPr>
        <p:txBody>
          <a:bodyPr vert="horz" lIns="91440" tIns="45720" rIns="91440" bIns="45720" rtlCol="0">
            <a:normAutofit/>
          </a:bodyPr>
          <a:lstStyle/>
          <a:p>
            <a:pPr marL="228600" indent="-228600">
              <a:lnSpc>
                <a:spcPct val="90000"/>
              </a:lnSpc>
              <a:spcBef>
                <a:spcPts val="1000"/>
              </a:spcBef>
              <a:buFont typeface="Wingdings" pitchFamily="2" charset="2"/>
              <a:buChar char="§"/>
            </a:pPr>
            <a:endParaRPr lang="en-US" sz="2400" dirty="0">
              <a:latin typeface="Palatino Linotype" pitchFamily="18" charset="0"/>
              <a:cs typeface="Times New Roman" pitchFamily="18" charset="0"/>
            </a:endParaRPr>
          </a:p>
          <a:p>
            <a:pPr marL="228600" indent="-228600">
              <a:lnSpc>
                <a:spcPct val="90000"/>
              </a:lnSpc>
              <a:spcBef>
                <a:spcPts val="1000"/>
              </a:spcBef>
              <a:buFont typeface="Wingdings" pitchFamily="2" charset="2"/>
              <a:buChar char="§"/>
            </a:pPr>
            <a:r>
              <a:rPr lang="en-US" sz="2400" dirty="0" smtClean="0">
                <a:latin typeface="Palatino Linotype" pitchFamily="18" charset="0"/>
                <a:cs typeface="Times New Roman" pitchFamily="18" charset="0"/>
              </a:rPr>
              <a:t>Amoxicillin</a:t>
            </a:r>
          </a:p>
          <a:p>
            <a:pPr marL="228600" indent="-228600">
              <a:lnSpc>
                <a:spcPct val="90000"/>
              </a:lnSpc>
              <a:spcBef>
                <a:spcPts val="1000"/>
              </a:spcBef>
              <a:buFont typeface="Wingdings" pitchFamily="2" charset="2"/>
              <a:buChar char="§"/>
            </a:pPr>
            <a:endParaRPr lang="x-none" sz="2400">
              <a:latin typeface="Palatino Linotype" pitchFamily="18" charset="0"/>
              <a:cs typeface="Times New Roman" pitchFamily="18" charset="0"/>
            </a:endParaRPr>
          </a:p>
          <a:p>
            <a:pPr marL="228600" indent="-228600">
              <a:lnSpc>
                <a:spcPct val="90000"/>
              </a:lnSpc>
              <a:spcBef>
                <a:spcPts val="1000"/>
              </a:spcBef>
              <a:buFont typeface="Wingdings" pitchFamily="2" charset="2"/>
              <a:buChar char="§"/>
            </a:pPr>
            <a:r>
              <a:rPr lang="en-US" sz="2400" dirty="0">
                <a:latin typeface="Palatino Linotype" pitchFamily="18" charset="0"/>
                <a:cs typeface="Times New Roman" pitchFamily="18" charset="0"/>
              </a:rPr>
              <a:t>Amoxicillin / </a:t>
            </a:r>
            <a:r>
              <a:rPr lang="en-US" sz="2400" dirty="0" err="1">
                <a:latin typeface="Palatino Linotype" pitchFamily="18" charset="0"/>
                <a:cs typeface="Times New Roman" pitchFamily="18" charset="0"/>
              </a:rPr>
              <a:t>Clavulanic</a:t>
            </a:r>
            <a:r>
              <a:rPr lang="en-US" sz="2400" dirty="0">
                <a:latin typeface="Palatino Linotype" pitchFamily="18" charset="0"/>
                <a:cs typeface="Times New Roman" pitchFamily="18" charset="0"/>
              </a:rPr>
              <a:t> </a:t>
            </a:r>
            <a:r>
              <a:rPr lang="en-US" sz="2400" dirty="0" smtClean="0">
                <a:latin typeface="Palatino Linotype" pitchFamily="18" charset="0"/>
                <a:cs typeface="Times New Roman" pitchFamily="18" charset="0"/>
              </a:rPr>
              <a:t>acid</a:t>
            </a:r>
          </a:p>
          <a:p>
            <a:pPr marL="228600" indent="-228600">
              <a:lnSpc>
                <a:spcPct val="90000"/>
              </a:lnSpc>
              <a:spcBef>
                <a:spcPts val="1000"/>
              </a:spcBef>
              <a:buFont typeface="Wingdings" pitchFamily="2" charset="2"/>
              <a:buChar char="§"/>
            </a:pPr>
            <a:endParaRPr lang="en-US" sz="2400" dirty="0">
              <a:latin typeface="Palatino Linotype" pitchFamily="18" charset="0"/>
              <a:cs typeface="Times New Roman" pitchFamily="18" charset="0"/>
            </a:endParaRPr>
          </a:p>
          <a:p>
            <a:pPr marL="228600" indent="-228600">
              <a:lnSpc>
                <a:spcPct val="90000"/>
              </a:lnSpc>
              <a:spcBef>
                <a:spcPts val="1000"/>
              </a:spcBef>
              <a:buFont typeface="Wingdings" pitchFamily="2" charset="2"/>
              <a:buChar char="§"/>
            </a:pPr>
            <a:r>
              <a:rPr lang="en-US" sz="2400" dirty="0" smtClean="0">
                <a:latin typeface="Palatino Linotype" pitchFamily="18" charset="0"/>
                <a:cs typeface="Times New Roman" pitchFamily="18" charset="0"/>
              </a:rPr>
              <a:t>Cephalosporin</a:t>
            </a:r>
          </a:p>
          <a:p>
            <a:pPr marL="228600" indent="-228600">
              <a:lnSpc>
                <a:spcPct val="90000"/>
              </a:lnSpc>
              <a:spcBef>
                <a:spcPts val="1000"/>
              </a:spcBef>
              <a:buFont typeface="Wingdings" pitchFamily="2" charset="2"/>
              <a:buChar char="§"/>
            </a:pPr>
            <a:endParaRPr lang="en-US" sz="2400" dirty="0">
              <a:latin typeface="Palatino Linotype" pitchFamily="18" charset="0"/>
              <a:cs typeface="Times New Roman" pitchFamily="18" charset="0"/>
            </a:endParaRPr>
          </a:p>
          <a:p>
            <a:pPr marL="228600" indent="-228600">
              <a:lnSpc>
                <a:spcPct val="90000"/>
              </a:lnSpc>
              <a:spcBef>
                <a:spcPts val="1000"/>
              </a:spcBef>
              <a:buFont typeface="Wingdings" pitchFamily="2" charset="2"/>
              <a:buChar char="§"/>
            </a:pPr>
            <a:r>
              <a:rPr lang="en-US" sz="2400" dirty="0">
                <a:latin typeface="Palatino Linotype" pitchFamily="18" charset="0"/>
                <a:cs typeface="Times New Roman" pitchFamily="18" charset="0"/>
              </a:rPr>
              <a:t>Clindamycin</a:t>
            </a:r>
            <a:endParaRPr lang="en-US" sz="2400" dirty="0">
              <a:latin typeface="Palatino Linotype" pitchFamily="18" charset="0"/>
              <a:cs typeface="Times New Roman" pitchFamily="18" charset="0"/>
            </a:endParaRPr>
          </a:p>
        </p:txBody>
      </p:sp>
      <p:sp>
        <p:nvSpPr>
          <p:cNvPr id="4"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smtClean="0">
                <a:solidFill>
                  <a:schemeClr val="tx1"/>
                </a:solidFill>
                <a:latin typeface="Palatino Linotype" pitchFamily="18" charset="0"/>
              </a:rPr>
              <a:t>Treatment </a:t>
            </a:r>
            <a:r>
              <a:rPr lang="en-US" sz="3500" b="1" dirty="0" smtClean="0">
                <a:solidFill>
                  <a:schemeClr val="tx1"/>
                </a:solidFill>
                <a:latin typeface="Palatino Linotype" pitchFamily="18" charset="0"/>
              </a:rPr>
              <a:t>of </a:t>
            </a:r>
            <a:r>
              <a:rPr lang="en-US" sz="3500" b="1" dirty="0">
                <a:solidFill>
                  <a:schemeClr val="tx1"/>
                </a:solidFill>
                <a:latin typeface="Palatino Linotype" pitchFamily="18" charset="0"/>
              </a:rPr>
              <a:t>AOM</a:t>
            </a:r>
          </a:p>
        </p:txBody>
      </p:sp>
    </p:spTree>
    <p:extLst>
      <p:ext uri="{BB962C8B-B14F-4D97-AF65-F5344CB8AC3E}">
        <p14:creationId xmlns:p14="http://schemas.microsoft.com/office/powerpoint/2010/main" val="1802470869"/>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9600" y="1593141"/>
            <a:ext cx="10934700" cy="4560009"/>
          </a:xfrm>
        </p:spPr>
        <p:txBody>
          <a:bodyPr vert="horz" lIns="91440" tIns="45720" rIns="91440" bIns="45720" rtlCol="0">
            <a:normAutofit/>
          </a:bodyPr>
          <a:lstStyle/>
          <a:p>
            <a:pPr>
              <a:buFont typeface="Wingdings" pitchFamily="2" charset="2"/>
              <a:buChar char="§"/>
            </a:pPr>
            <a:r>
              <a:rPr lang="en-US" sz="2400" dirty="0">
                <a:latin typeface="Palatino Linotype" pitchFamily="18" charset="0"/>
                <a:cs typeface="Times New Roman" pitchFamily="18" charset="0"/>
              </a:rPr>
              <a:t>The acute inflammatory process of the middle ear in newborns and infants is called </a:t>
            </a:r>
            <a:r>
              <a:rPr lang="x-none" sz="2400">
                <a:latin typeface="Palatino Linotype" pitchFamily="18" charset="0"/>
                <a:cs typeface="Times New Roman" pitchFamily="18" charset="0"/>
              </a:rPr>
              <a:t>otoantritis</a:t>
            </a:r>
            <a:r>
              <a:rPr lang="sr-Cyrl-RS" sz="2400" dirty="0" smtClean="0">
                <a:latin typeface="Palatino Linotype" pitchFamily="18" charset="0"/>
                <a:cs typeface="Times New Roman" pitchFamily="18" charset="0"/>
              </a:rPr>
              <a:t>.</a:t>
            </a:r>
            <a:endParaRPr lang="en-US" sz="2400" dirty="0" smtClean="0">
              <a:latin typeface="Palatino Linotype" pitchFamily="18" charset="0"/>
              <a:cs typeface="Times New Roman" pitchFamily="18" charset="0"/>
            </a:endParaRPr>
          </a:p>
          <a:p>
            <a:pPr>
              <a:buFont typeface="Wingdings" pitchFamily="2" charset="2"/>
              <a:buChar char="§"/>
            </a:pPr>
            <a:endParaRPr lang="x-none" sz="2400" dirty="0">
              <a:latin typeface="Palatino Linotype" pitchFamily="18" charset="0"/>
              <a:cs typeface="Times New Roman" pitchFamily="18" charset="0"/>
            </a:endParaRPr>
          </a:p>
          <a:p>
            <a:pPr>
              <a:buFont typeface="Wingdings" pitchFamily="2" charset="2"/>
              <a:buChar char="§"/>
            </a:pPr>
            <a:r>
              <a:rPr lang="en-US" sz="2400" dirty="0">
                <a:latin typeface="Palatino Linotype" pitchFamily="18" charset="0"/>
                <a:cs typeface="Times New Roman" pitchFamily="18" charset="0"/>
              </a:rPr>
              <a:t>It stands out as a special form of the disease due to the anatomical and physiological characteristics of age</a:t>
            </a:r>
            <a:r>
              <a:rPr lang="sr-Cyrl-RS" sz="2400" dirty="0" smtClean="0">
                <a:latin typeface="Palatino Linotype" pitchFamily="18" charset="0"/>
                <a:cs typeface="Times New Roman" pitchFamily="18" charset="0"/>
              </a:rPr>
              <a:t>.</a:t>
            </a:r>
            <a:endParaRPr lang="en-US" sz="2400" dirty="0" smtClean="0">
              <a:latin typeface="Palatino Linotype" pitchFamily="18" charset="0"/>
              <a:cs typeface="Times New Roman" pitchFamily="18" charset="0"/>
            </a:endParaRPr>
          </a:p>
          <a:p>
            <a:pPr>
              <a:buFont typeface="Wingdings" pitchFamily="2" charset="2"/>
              <a:buChar char="§"/>
            </a:pPr>
            <a:endParaRPr lang="sr-Cyrl-RS" sz="2400" dirty="0">
              <a:latin typeface="Palatino Linotype" pitchFamily="18" charset="0"/>
              <a:cs typeface="Times New Roman" pitchFamily="18" charset="0"/>
            </a:endParaRPr>
          </a:p>
          <a:p>
            <a:pPr>
              <a:buFont typeface="Wingdings" pitchFamily="2" charset="2"/>
              <a:buChar char="§"/>
            </a:pPr>
            <a:r>
              <a:rPr lang="en-US" sz="2400" dirty="0">
                <a:latin typeface="Palatino Linotype" pitchFamily="18" charset="0"/>
                <a:cs typeface="Times New Roman" pitchFamily="18" charset="0"/>
              </a:rPr>
              <a:t>It manifests itself in two forms:</a:t>
            </a:r>
            <a:endParaRPr lang="sr-Cyrl-RS" sz="2400" dirty="0">
              <a:latin typeface="Palatino Linotype" pitchFamily="18" charset="0"/>
              <a:cs typeface="Times New Roman" pitchFamily="18" charset="0"/>
            </a:endParaRPr>
          </a:p>
          <a:p>
            <a:pPr lvl="1"/>
            <a:r>
              <a:rPr lang="en-US" dirty="0">
                <a:latin typeface="Palatino Linotype" pitchFamily="18" charset="0"/>
              </a:rPr>
              <a:t>ordinary form </a:t>
            </a:r>
          </a:p>
          <a:p>
            <a:pPr lvl="1"/>
            <a:r>
              <a:rPr lang="en-US" dirty="0">
                <a:latin typeface="Palatino Linotype" pitchFamily="18" charset="0"/>
              </a:rPr>
              <a:t>general form</a:t>
            </a:r>
            <a:endParaRPr lang="x-none" dirty="0">
              <a:latin typeface="Palatino Linotype" pitchFamily="18" charset="0"/>
            </a:endParaRPr>
          </a:p>
        </p:txBody>
      </p:sp>
      <p:sp>
        <p:nvSpPr>
          <p:cNvPr id="4"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AOM in newborns and infants</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26E6BC7B-04BD-4C4F-925B-D62437F4E32B}"/>
              </a:ext>
            </a:extLst>
          </p:cNvPr>
          <p:cNvSpPr>
            <a:spLocks noGrp="1"/>
          </p:cNvSpPr>
          <p:nvPr>
            <p:ph idx="1"/>
          </p:nvPr>
        </p:nvSpPr>
        <p:spPr>
          <a:xfrm>
            <a:off x="595312" y="1586852"/>
            <a:ext cx="10996613" cy="4623448"/>
          </a:xfrm>
        </p:spPr>
        <p:txBody>
          <a:bodyPr vert="horz" lIns="91440" tIns="45720" rIns="91440" bIns="45720" rtlCol="0">
            <a:normAutofit/>
          </a:bodyPr>
          <a:lstStyle/>
          <a:p>
            <a:pPr>
              <a:buFont typeface="Wingdings" pitchFamily="2" charset="2"/>
              <a:buChar char="§"/>
            </a:pPr>
            <a:r>
              <a:rPr lang="en-US" sz="2400" dirty="0">
                <a:latin typeface="Palatino Linotype" pitchFamily="18" charset="0"/>
                <a:cs typeface="Times New Roman" pitchFamily="18" charset="0"/>
              </a:rPr>
              <a:t>A shorter, wider and more horizontally positioned Eustachian tube</a:t>
            </a:r>
            <a:r>
              <a:rPr lang="en-US" sz="2400" dirty="0" smtClean="0">
                <a:latin typeface="Palatino Linotype" pitchFamily="18" charset="0"/>
                <a:cs typeface="Times New Roman" pitchFamily="18" charset="0"/>
              </a:rPr>
              <a:t>.</a:t>
            </a:r>
          </a:p>
          <a:p>
            <a:pPr>
              <a:buFont typeface="Wingdings" pitchFamily="2" charset="2"/>
              <a:buChar char="§"/>
            </a:pPr>
            <a:endParaRPr lang="en-US" sz="800" dirty="0">
              <a:latin typeface="Palatino Linotype" pitchFamily="18" charset="0"/>
              <a:cs typeface="Times New Roman" pitchFamily="18" charset="0"/>
            </a:endParaRPr>
          </a:p>
          <a:p>
            <a:pPr>
              <a:buFont typeface="Wingdings" pitchFamily="2" charset="2"/>
              <a:buChar char="§"/>
            </a:pPr>
            <a:r>
              <a:rPr lang="en-US" sz="2400" dirty="0">
                <a:latin typeface="Palatino Linotype" pitchFamily="18" charset="0"/>
                <a:cs typeface="Times New Roman" pitchFamily="18" charset="0"/>
              </a:rPr>
              <a:t>The </a:t>
            </a:r>
            <a:r>
              <a:rPr lang="en-US" sz="2400" dirty="0" err="1">
                <a:latin typeface="Palatino Linotype" pitchFamily="18" charset="0"/>
                <a:cs typeface="Times New Roman" pitchFamily="18" charset="0"/>
              </a:rPr>
              <a:t>epitympanum</a:t>
            </a:r>
            <a:r>
              <a:rPr lang="en-US" sz="2400" dirty="0">
                <a:latin typeface="Palatino Linotype" pitchFamily="18" charset="0"/>
                <a:cs typeface="Times New Roman" pitchFamily="18" charset="0"/>
              </a:rPr>
              <a:t> is separated from the </a:t>
            </a:r>
            <a:r>
              <a:rPr lang="en-US" sz="2400" dirty="0" err="1">
                <a:latin typeface="Palatino Linotype" pitchFamily="18" charset="0"/>
                <a:cs typeface="Times New Roman" pitchFamily="18" charset="0"/>
              </a:rPr>
              <a:t>mesotympanum</a:t>
            </a:r>
            <a:r>
              <a:rPr lang="en-US" sz="2400" dirty="0">
                <a:latin typeface="Palatino Linotype" pitchFamily="18" charset="0"/>
                <a:cs typeface="Times New Roman" pitchFamily="18" charset="0"/>
              </a:rPr>
              <a:t> by the </a:t>
            </a:r>
            <a:r>
              <a:rPr lang="en-US" sz="2400" dirty="0" err="1">
                <a:latin typeface="Palatino Linotype" pitchFamily="18" charset="0"/>
                <a:cs typeface="Times New Roman" pitchFamily="18" charset="0"/>
              </a:rPr>
              <a:t>aticoantral</a:t>
            </a:r>
            <a:r>
              <a:rPr lang="en-US" sz="2400" dirty="0">
                <a:latin typeface="Palatino Linotype" pitchFamily="18" charset="0"/>
                <a:cs typeface="Times New Roman" pitchFamily="18" charset="0"/>
              </a:rPr>
              <a:t> membrane, which allows infection to remain in the </a:t>
            </a:r>
            <a:r>
              <a:rPr lang="en-US" sz="2400" dirty="0" err="1">
                <a:latin typeface="Palatino Linotype" pitchFamily="18" charset="0"/>
                <a:cs typeface="Times New Roman" pitchFamily="18" charset="0"/>
              </a:rPr>
              <a:t>epitympanum</a:t>
            </a:r>
            <a:r>
              <a:rPr lang="en-US" sz="2400" dirty="0" smtClean="0">
                <a:latin typeface="Palatino Linotype" pitchFamily="18" charset="0"/>
                <a:cs typeface="Times New Roman" pitchFamily="18" charset="0"/>
              </a:rPr>
              <a:t>.</a:t>
            </a:r>
          </a:p>
          <a:p>
            <a:pPr>
              <a:buFont typeface="Wingdings" pitchFamily="2" charset="2"/>
              <a:buChar char="§"/>
            </a:pPr>
            <a:endParaRPr lang="en-US" sz="800" dirty="0">
              <a:latin typeface="Palatino Linotype" pitchFamily="18" charset="0"/>
              <a:cs typeface="Times New Roman" pitchFamily="18" charset="0"/>
            </a:endParaRPr>
          </a:p>
          <a:p>
            <a:pPr>
              <a:buFont typeface="Wingdings" pitchFamily="2" charset="2"/>
              <a:buChar char="§"/>
            </a:pPr>
            <a:r>
              <a:rPr lang="en-US" sz="2400" dirty="0">
                <a:latin typeface="Palatino Linotype" pitchFamily="18" charset="0"/>
                <a:cs typeface="Times New Roman" pitchFamily="18" charset="0"/>
              </a:rPr>
              <a:t>This “trapping” of the infection in the </a:t>
            </a:r>
            <a:r>
              <a:rPr lang="en-US" sz="2400" dirty="0" err="1">
                <a:latin typeface="Palatino Linotype" pitchFamily="18" charset="0"/>
                <a:cs typeface="Times New Roman" pitchFamily="18" charset="0"/>
              </a:rPr>
              <a:t>epitympanum</a:t>
            </a:r>
            <a:r>
              <a:rPr lang="en-US" sz="2400" dirty="0">
                <a:latin typeface="Palatino Linotype" pitchFamily="18" charset="0"/>
                <a:cs typeface="Times New Roman" pitchFamily="18" charset="0"/>
              </a:rPr>
              <a:t> prevents natural drainage, which prolongs the course of the disease and allows complications to occur</a:t>
            </a:r>
            <a:r>
              <a:rPr lang="en-US" sz="2400" dirty="0" smtClean="0">
                <a:latin typeface="Palatino Linotype" pitchFamily="18" charset="0"/>
                <a:cs typeface="Times New Roman" pitchFamily="18" charset="0"/>
              </a:rPr>
              <a:t>.</a:t>
            </a:r>
          </a:p>
          <a:p>
            <a:pPr>
              <a:buFont typeface="Wingdings" pitchFamily="2" charset="2"/>
              <a:buChar char="§"/>
            </a:pPr>
            <a:endParaRPr lang="en-US" sz="800" dirty="0">
              <a:latin typeface="Palatino Linotype" pitchFamily="18" charset="0"/>
              <a:cs typeface="Times New Roman" pitchFamily="18" charset="0"/>
            </a:endParaRPr>
          </a:p>
          <a:p>
            <a:pPr>
              <a:buFont typeface="Wingdings" pitchFamily="2" charset="2"/>
              <a:buChar char="§"/>
            </a:pPr>
            <a:r>
              <a:rPr lang="en-US" sz="2400" dirty="0">
                <a:latin typeface="Palatino Linotype" pitchFamily="18" charset="0"/>
                <a:cs typeface="Times New Roman" pitchFamily="18" charset="0"/>
              </a:rPr>
              <a:t>In children of this age, the pneumatic system of the temporal bone is filled with embryonic </a:t>
            </a:r>
            <a:r>
              <a:rPr lang="en-US" sz="2400" dirty="0" err="1">
                <a:latin typeface="Palatino Linotype" pitchFamily="18" charset="0"/>
                <a:cs typeface="Times New Roman" pitchFamily="18" charset="0"/>
              </a:rPr>
              <a:t>myxomatous</a:t>
            </a:r>
            <a:r>
              <a:rPr lang="en-US" sz="2400" dirty="0">
                <a:latin typeface="Palatino Linotype" pitchFamily="18" charset="0"/>
                <a:cs typeface="Times New Roman" pitchFamily="18" charset="0"/>
              </a:rPr>
              <a:t> tissue, which is an excellent substrate for infection.</a:t>
            </a:r>
          </a:p>
          <a:p>
            <a:pPr>
              <a:buFont typeface="Wingdings" pitchFamily="2" charset="2"/>
              <a:buChar char="§"/>
            </a:pPr>
            <a:endParaRPr lang="en-US" sz="2400" dirty="0">
              <a:latin typeface="Palatino Linotype" pitchFamily="18" charset="0"/>
              <a:cs typeface="Times New Roman" pitchFamily="18" charset="0"/>
            </a:endParaRPr>
          </a:p>
        </p:txBody>
      </p:sp>
      <p:sp>
        <p:nvSpPr>
          <p:cNvPr id="4" name="Title 1"/>
          <p:cNvSpPr txBox="1">
            <a:spLocks/>
          </p:cNvSpPr>
          <p:nvPr/>
        </p:nvSpPr>
        <p:spPr>
          <a:xfrm>
            <a:off x="0" y="200024"/>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chemeClr val="tx1"/>
                </a:solidFill>
                <a:latin typeface="Palatino Linotype" pitchFamily="18" charset="0"/>
              </a:rPr>
              <a:t>Anatomical characteristics of middle ear in infants and newborns</a:t>
            </a:r>
          </a:p>
        </p:txBody>
      </p:sp>
    </p:spTree>
    <p:extLst>
      <p:ext uri="{BB962C8B-B14F-4D97-AF65-F5344CB8AC3E}">
        <p14:creationId xmlns:p14="http://schemas.microsoft.com/office/powerpoint/2010/main" val="184860862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90549" y="1076324"/>
            <a:ext cx="10982325" cy="5648326"/>
          </a:xfrm>
        </p:spPr>
        <p:txBody>
          <a:bodyPr vert="horz" lIns="91440" tIns="45720" rIns="91440" bIns="45720" rtlCol="0">
            <a:normAutofit/>
          </a:bodyPr>
          <a:lstStyle/>
          <a:p>
            <a:pPr>
              <a:buFont typeface="Wingdings" pitchFamily="2" charset="2"/>
              <a:buChar char="§"/>
            </a:pPr>
            <a:r>
              <a:rPr lang="en-US" sz="2400" dirty="0">
                <a:latin typeface="Palatino Linotype" pitchFamily="18" charset="0"/>
                <a:cs typeface="Times New Roman" pitchFamily="18" charset="0"/>
              </a:rPr>
              <a:t>An underdeveloped immune system</a:t>
            </a:r>
            <a:r>
              <a:rPr lang="en-US" sz="2400" dirty="0" smtClean="0">
                <a:latin typeface="Palatino Linotype" pitchFamily="18" charset="0"/>
                <a:cs typeface="Times New Roman" pitchFamily="18" charset="0"/>
              </a:rPr>
              <a:t>.</a:t>
            </a:r>
          </a:p>
          <a:p>
            <a:pPr>
              <a:buFont typeface="Wingdings" pitchFamily="2" charset="2"/>
              <a:buChar char="§"/>
            </a:pPr>
            <a:endParaRPr lang="en-US" sz="800" dirty="0">
              <a:latin typeface="Palatino Linotype" pitchFamily="18" charset="0"/>
              <a:cs typeface="Times New Roman" pitchFamily="18" charset="0"/>
            </a:endParaRPr>
          </a:p>
          <a:p>
            <a:pPr>
              <a:buFont typeface="Wingdings" pitchFamily="2" charset="2"/>
              <a:buChar char="§"/>
            </a:pPr>
            <a:r>
              <a:rPr lang="en-US" sz="2400" dirty="0">
                <a:latin typeface="Palatino Linotype" pitchFamily="18" charset="0"/>
                <a:cs typeface="Times New Roman" pitchFamily="18" charset="0"/>
              </a:rPr>
              <a:t>Reduced resistance to infection</a:t>
            </a:r>
            <a:r>
              <a:rPr lang="en-US" sz="2400" dirty="0" smtClean="0">
                <a:latin typeface="Palatino Linotype" pitchFamily="18" charset="0"/>
                <a:cs typeface="Times New Roman" pitchFamily="18" charset="0"/>
              </a:rPr>
              <a:t>.</a:t>
            </a:r>
          </a:p>
          <a:p>
            <a:pPr>
              <a:buFont typeface="Wingdings" pitchFamily="2" charset="2"/>
              <a:buChar char="§"/>
            </a:pPr>
            <a:endParaRPr lang="en-US" sz="800" dirty="0">
              <a:latin typeface="Palatino Linotype" pitchFamily="18" charset="0"/>
              <a:cs typeface="Times New Roman" pitchFamily="18" charset="0"/>
            </a:endParaRPr>
          </a:p>
          <a:p>
            <a:pPr>
              <a:buFont typeface="Wingdings" pitchFamily="2" charset="2"/>
              <a:buChar char="§"/>
            </a:pPr>
            <a:r>
              <a:rPr lang="en-US" sz="2400" dirty="0">
                <a:latin typeface="Palatino Linotype" pitchFamily="18" charset="0"/>
                <a:cs typeface="Times New Roman" pitchFamily="18" charset="0"/>
              </a:rPr>
              <a:t>Incomplete myelination of nerve fibers, as a result of which they are </a:t>
            </a:r>
            <a:r>
              <a:rPr lang="en-US" sz="2400" dirty="0" err="1">
                <a:latin typeface="Palatino Linotype" pitchFamily="18" charset="0"/>
                <a:cs typeface="Times New Roman" pitchFamily="18" charset="0"/>
              </a:rPr>
              <a:t>hyperreactive</a:t>
            </a:r>
            <a:r>
              <a:rPr lang="en-US" sz="2400" dirty="0">
                <a:latin typeface="Palatino Linotype" pitchFamily="18" charset="0"/>
                <a:cs typeface="Times New Roman" pitchFamily="18" charset="0"/>
              </a:rPr>
              <a:t> to infection</a:t>
            </a:r>
            <a:r>
              <a:rPr lang="en-US" sz="2400" dirty="0" smtClean="0">
                <a:latin typeface="Palatino Linotype" pitchFamily="18" charset="0"/>
                <a:cs typeface="Times New Roman" pitchFamily="18" charset="0"/>
              </a:rPr>
              <a:t>.</a:t>
            </a:r>
          </a:p>
          <a:p>
            <a:pPr>
              <a:buFont typeface="Wingdings" pitchFamily="2" charset="2"/>
              <a:buChar char="§"/>
            </a:pPr>
            <a:endParaRPr lang="en-US" sz="800" dirty="0">
              <a:latin typeface="Palatino Linotype" pitchFamily="18" charset="0"/>
              <a:cs typeface="Times New Roman" pitchFamily="18" charset="0"/>
            </a:endParaRPr>
          </a:p>
          <a:p>
            <a:pPr>
              <a:buFont typeface="Wingdings" pitchFamily="2" charset="2"/>
              <a:buChar char="§"/>
            </a:pPr>
            <a:r>
              <a:rPr lang="en-US" sz="2400" dirty="0">
                <a:latin typeface="Palatino Linotype" pitchFamily="18" charset="0"/>
                <a:cs typeface="Times New Roman" pitchFamily="18" charset="0"/>
              </a:rPr>
              <a:t>The vegetative nervous system is unbalanced, with a predominance of the parasympathetic nerves (n. </a:t>
            </a:r>
            <a:r>
              <a:rPr lang="en-US" sz="2400" dirty="0" err="1">
                <a:latin typeface="Palatino Linotype" pitchFamily="18" charset="0"/>
                <a:cs typeface="Times New Roman" pitchFamily="18" charset="0"/>
              </a:rPr>
              <a:t>vagus</a:t>
            </a:r>
            <a:r>
              <a:rPr lang="en-US" sz="2400" dirty="0" smtClean="0">
                <a:latin typeface="Palatino Linotype" pitchFamily="18" charset="0"/>
                <a:cs typeface="Times New Roman" pitchFamily="18" charset="0"/>
              </a:rPr>
              <a:t>)</a:t>
            </a:r>
          </a:p>
          <a:p>
            <a:pPr>
              <a:buFont typeface="Wingdings" pitchFamily="2" charset="2"/>
              <a:buChar char="§"/>
            </a:pPr>
            <a:endParaRPr lang="en-US" sz="800" dirty="0">
              <a:latin typeface="Palatino Linotype" pitchFamily="18" charset="0"/>
              <a:cs typeface="Times New Roman" pitchFamily="18" charset="0"/>
            </a:endParaRPr>
          </a:p>
          <a:p>
            <a:pPr>
              <a:buFont typeface="Wingdings" pitchFamily="2" charset="2"/>
              <a:buChar char="§"/>
            </a:pPr>
            <a:r>
              <a:rPr lang="en-US" sz="2400" dirty="0">
                <a:latin typeface="Palatino Linotype" pitchFamily="18" charset="0"/>
                <a:cs typeface="Times New Roman" pitchFamily="18" charset="0"/>
              </a:rPr>
              <a:t>Lymphatic diathesis, with highly developed lymphatic tissue of the pharynx (adenoid vegetation), which makes ventilation of the middle ear difficult</a:t>
            </a:r>
            <a:r>
              <a:rPr lang="en-US" sz="2400" dirty="0" smtClean="0">
                <a:latin typeface="Palatino Linotype" pitchFamily="18" charset="0"/>
                <a:cs typeface="Times New Roman" pitchFamily="18" charset="0"/>
              </a:rPr>
              <a:t>.</a:t>
            </a:r>
          </a:p>
          <a:p>
            <a:pPr>
              <a:buFont typeface="Wingdings" pitchFamily="2" charset="2"/>
              <a:buChar char="§"/>
            </a:pPr>
            <a:endParaRPr lang="en-US" sz="800" dirty="0">
              <a:latin typeface="Palatino Linotype" pitchFamily="18" charset="0"/>
              <a:cs typeface="Times New Roman" pitchFamily="18" charset="0"/>
            </a:endParaRPr>
          </a:p>
          <a:p>
            <a:pPr>
              <a:buFont typeface="Wingdings" pitchFamily="2" charset="2"/>
              <a:buChar char="§"/>
            </a:pPr>
            <a:r>
              <a:rPr lang="en-US" sz="2400" dirty="0">
                <a:latin typeface="Palatino Linotype" pitchFamily="18" charset="0"/>
                <a:cs typeface="Times New Roman" pitchFamily="18" charset="0"/>
              </a:rPr>
              <a:t>The thermoregulatory center is underdeveloped, so extremely high temperatures occur with febrile convulsions (nephrotoxic syndrome).</a:t>
            </a:r>
          </a:p>
        </p:txBody>
      </p:sp>
      <p:sp>
        <p:nvSpPr>
          <p:cNvPr id="3" name="Title 1"/>
          <p:cNvSpPr txBox="1">
            <a:spLocks/>
          </p:cNvSpPr>
          <p:nvPr/>
        </p:nvSpPr>
        <p:spPr>
          <a:xfrm>
            <a:off x="0" y="19049"/>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chemeClr val="tx1"/>
                </a:solidFill>
                <a:latin typeface="Palatino Linotype" pitchFamily="18" charset="0"/>
              </a:rPr>
              <a:t>Physiological characteristics in children</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50414" y="1118585"/>
            <a:ext cx="11031985" cy="5672739"/>
          </a:xfrm>
        </p:spPr>
        <p:txBody>
          <a:bodyPr vert="horz" lIns="91440" tIns="45720" rIns="91440" bIns="45720" rtlCol="0">
            <a:normAutofit lnSpcReduction="10000"/>
          </a:bodyPr>
          <a:lstStyle/>
          <a:p>
            <a:pPr>
              <a:buFont typeface="Wingdings" pitchFamily="2" charset="2"/>
              <a:buChar char="§"/>
            </a:pPr>
            <a:r>
              <a:rPr lang="en-US" sz="2400" dirty="0">
                <a:latin typeface="Palatino Linotype" pitchFamily="18" charset="0"/>
                <a:cs typeface="Times New Roman" pitchFamily="18" charset="0"/>
              </a:rPr>
              <a:t>Localized catarrhal inflammation of the middle ear </a:t>
            </a:r>
            <a:r>
              <a:rPr lang="en-US" sz="2400" dirty="0" smtClean="0">
                <a:latin typeface="Palatino Linotype" pitchFamily="18" charset="0"/>
                <a:cs typeface="Times New Roman" pitchFamily="18" charset="0"/>
              </a:rPr>
              <a:t>mucosa.</a:t>
            </a:r>
          </a:p>
          <a:p>
            <a:pPr>
              <a:buFont typeface="Wingdings" pitchFamily="2" charset="2"/>
              <a:buChar char="§"/>
            </a:pPr>
            <a:endParaRPr lang="en-US" sz="800" dirty="0">
              <a:latin typeface="Palatino Linotype" pitchFamily="18" charset="0"/>
              <a:cs typeface="Times New Roman" pitchFamily="18" charset="0"/>
            </a:endParaRPr>
          </a:p>
          <a:p>
            <a:pPr>
              <a:buFont typeface="Wingdings" pitchFamily="2" charset="2"/>
              <a:buChar char="§"/>
            </a:pPr>
            <a:r>
              <a:rPr lang="en-US" sz="2400" b="1" dirty="0">
                <a:latin typeface="Palatino Linotype" pitchFamily="18" charset="0"/>
                <a:cs typeface="Times New Roman" pitchFamily="18" charset="0"/>
              </a:rPr>
              <a:t>Clinical presentation</a:t>
            </a:r>
            <a:r>
              <a:rPr lang="x-none" sz="2400" b="1">
                <a:latin typeface="Palatino Linotype" pitchFamily="18" charset="0"/>
                <a:cs typeface="Times New Roman" pitchFamily="18" charset="0"/>
              </a:rPr>
              <a:t>:</a:t>
            </a:r>
            <a:r>
              <a:rPr lang="sr-Cyrl-RS" sz="2400" b="1" dirty="0">
                <a:latin typeface="Palatino Linotype" pitchFamily="18" charset="0"/>
                <a:cs typeface="Times New Roman" pitchFamily="18" charset="0"/>
              </a:rPr>
              <a:t> </a:t>
            </a:r>
            <a:r>
              <a:rPr lang="en-US" sz="2400" dirty="0">
                <a:latin typeface="Palatino Linotype" pitchFamily="18" charset="0"/>
                <a:cs typeface="Times New Roman" pitchFamily="18" charset="0"/>
              </a:rPr>
              <a:t>the child is upset, cries, has a sleep disorder, but eats normally. General symptoms are not present. The nasal blockage is usual, and the temperature does not have to be </a:t>
            </a:r>
            <a:r>
              <a:rPr lang="en-US" sz="2400" dirty="0" smtClean="0">
                <a:latin typeface="Palatino Linotype" pitchFamily="18" charset="0"/>
                <a:cs typeface="Times New Roman" pitchFamily="18" charset="0"/>
              </a:rPr>
              <a:t>elevated.</a:t>
            </a:r>
          </a:p>
          <a:p>
            <a:pPr>
              <a:buFont typeface="Wingdings" pitchFamily="2" charset="2"/>
              <a:buChar char="§"/>
            </a:pPr>
            <a:endParaRPr lang="x-none" sz="800" dirty="0">
              <a:latin typeface="Palatino Linotype" pitchFamily="18" charset="0"/>
              <a:cs typeface="Times New Roman" pitchFamily="18" charset="0"/>
            </a:endParaRPr>
          </a:p>
          <a:p>
            <a:pPr>
              <a:buFont typeface="Wingdings" pitchFamily="2" charset="2"/>
              <a:buChar char="§"/>
            </a:pPr>
            <a:r>
              <a:rPr lang="en-US" sz="2400" b="1" dirty="0">
                <a:latin typeface="Palatino Linotype" pitchFamily="18" charset="0"/>
                <a:cs typeface="Times New Roman" pitchFamily="18" charset="0"/>
              </a:rPr>
              <a:t>Diagnosis</a:t>
            </a:r>
            <a:r>
              <a:rPr lang="x-none" sz="2400" b="1">
                <a:latin typeface="Palatino Linotype" pitchFamily="18" charset="0"/>
                <a:cs typeface="Times New Roman" pitchFamily="18" charset="0"/>
              </a:rPr>
              <a:t>:</a:t>
            </a:r>
            <a:r>
              <a:rPr lang="sr-Cyrl-RS" sz="2400" dirty="0">
                <a:latin typeface="Palatino Linotype" pitchFamily="18" charset="0"/>
                <a:cs typeface="Times New Roman" pitchFamily="18" charset="0"/>
              </a:rPr>
              <a:t> </a:t>
            </a:r>
            <a:r>
              <a:rPr lang="en-US" sz="2400" dirty="0">
                <a:latin typeface="Palatino Linotype" pitchFamily="18" charset="0"/>
                <a:cs typeface="Times New Roman" pitchFamily="18" charset="0"/>
              </a:rPr>
              <a:t>otoscopy shows normal appearance of the tympanic membrane, the reflex may be shortened, the nose may be blocked with serous or purulent secretions</a:t>
            </a:r>
            <a:r>
              <a:rPr lang="en-US" sz="2400" dirty="0" smtClean="0">
                <a:latin typeface="Palatino Linotype" pitchFamily="18" charset="0"/>
                <a:cs typeface="Times New Roman" pitchFamily="18" charset="0"/>
              </a:rPr>
              <a:t>.</a:t>
            </a:r>
          </a:p>
          <a:p>
            <a:pPr>
              <a:buFont typeface="Wingdings" pitchFamily="2" charset="2"/>
              <a:buChar char="§"/>
            </a:pPr>
            <a:endParaRPr lang="x-none" sz="800" dirty="0">
              <a:latin typeface="Palatino Linotype" pitchFamily="18" charset="0"/>
              <a:cs typeface="Times New Roman" pitchFamily="18" charset="0"/>
            </a:endParaRPr>
          </a:p>
          <a:p>
            <a:pPr>
              <a:buFont typeface="Wingdings" pitchFamily="2" charset="2"/>
              <a:buChar char="§"/>
            </a:pPr>
            <a:r>
              <a:rPr lang="en-US" sz="2400" b="1" dirty="0">
                <a:latin typeface="Palatino Linotype" pitchFamily="18" charset="0"/>
                <a:cs typeface="Times New Roman" pitchFamily="18" charset="0"/>
              </a:rPr>
              <a:t>Laboratory findings</a:t>
            </a:r>
            <a:r>
              <a:rPr lang="sr-Cyrl-RS" sz="2400" b="1" dirty="0">
                <a:latin typeface="Palatino Linotype" pitchFamily="18" charset="0"/>
                <a:cs typeface="Times New Roman" pitchFamily="18" charset="0"/>
              </a:rPr>
              <a:t>:</a:t>
            </a:r>
            <a:r>
              <a:rPr lang="x-none" sz="2400" b="1">
                <a:latin typeface="Palatino Linotype" pitchFamily="18" charset="0"/>
                <a:cs typeface="Times New Roman" pitchFamily="18" charset="0"/>
              </a:rPr>
              <a:t> </a:t>
            </a:r>
            <a:r>
              <a:rPr lang="en-US" sz="2400" dirty="0">
                <a:latin typeface="Palatino Linotype" pitchFamily="18" charset="0"/>
                <a:cs typeface="Times New Roman" pitchFamily="18" charset="0"/>
              </a:rPr>
              <a:t>reference values, leukopenia in viral infections, leukocytosis with neutrophilia in bacterial infections</a:t>
            </a:r>
            <a:r>
              <a:rPr lang="en-US" sz="2400" dirty="0" smtClean="0">
                <a:latin typeface="Palatino Linotype" pitchFamily="18" charset="0"/>
                <a:cs typeface="Times New Roman" pitchFamily="18" charset="0"/>
              </a:rPr>
              <a:t>.</a:t>
            </a:r>
          </a:p>
          <a:p>
            <a:pPr>
              <a:buFont typeface="Wingdings" pitchFamily="2" charset="2"/>
              <a:buChar char="§"/>
            </a:pPr>
            <a:endParaRPr lang="x-none" sz="800" dirty="0">
              <a:latin typeface="Palatino Linotype" pitchFamily="18" charset="0"/>
              <a:cs typeface="Times New Roman" pitchFamily="18" charset="0"/>
            </a:endParaRPr>
          </a:p>
          <a:p>
            <a:pPr>
              <a:buFont typeface="Wingdings" pitchFamily="2" charset="2"/>
              <a:buChar char="§"/>
            </a:pPr>
            <a:r>
              <a:rPr lang="en-US" sz="2400" b="1" dirty="0">
                <a:latin typeface="Palatino Linotype" pitchFamily="18" charset="0"/>
                <a:cs typeface="Times New Roman" pitchFamily="18" charset="0"/>
              </a:rPr>
              <a:t>Therapy</a:t>
            </a:r>
            <a:r>
              <a:rPr lang="x-none" sz="2400" b="1">
                <a:latin typeface="Palatino Linotype" pitchFamily="18" charset="0"/>
                <a:cs typeface="Times New Roman" pitchFamily="18" charset="0"/>
              </a:rPr>
              <a:t>:</a:t>
            </a:r>
            <a:r>
              <a:rPr lang="sr-Cyrl-RS" sz="2400" dirty="0">
                <a:latin typeface="Palatino Linotype" pitchFamily="18" charset="0"/>
                <a:cs typeface="Times New Roman" pitchFamily="18" charset="0"/>
              </a:rPr>
              <a:t> </a:t>
            </a:r>
            <a:r>
              <a:rPr lang="en-US" sz="2400" dirty="0">
                <a:latin typeface="Palatino Linotype" pitchFamily="18" charset="0"/>
                <a:cs typeface="Times New Roman" pitchFamily="18" charset="0"/>
              </a:rPr>
              <a:t>Nasal irrigation</a:t>
            </a:r>
            <a:r>
              <a:rPr lang="x-none" sz="2400">
                <a:latin typeface="Palatino Linotype" pitchFamily="18" charset="0"/>
                <a:cs typeface="Times New Roman" pitchFamily="18" charset="0"/>
              </a:rPr>
              <a:t>,</a:t>
            </a:r>
            <a:r>
              <a:rPr lang="sr-Cyrl-RS" sz="2400" dirty="0">
                <a:latin typeface="Palatino Linotype" pitchFamily="18" charset="0"/>
                <a:cs typeface="Times New Roman" pitchFamily="18" charset="0"/>
              </a:rPr>
              <a:t> </a:t>
            </a:r>
            <a:r>
              <a:rPr lang="en-US" sz="2400" dirty="0">
                <a:latin typeface="Palatino Linotype" pitchFamily="18" charset="0"/>
                <a:cs typeface="Times New Roman" pitchFamily="18" charset="0"/>
              </a:rPr>
              <a:t>decongestant drops in the nose for 3-5 days, </a:t>
            </a:r>
            <a:r>
              <a:rPr lang="en-US" sz="2400" dirty="0" err="1">
                <a:latin typeface="Palatino Linotype" pitchFamily="18" charset="0"/>
                <a:cs typeface="Times New Roman" pitchFamily="18" charset="0"/>
              </a:rPr>
              <a:t>hydratation</a:t>
            </a:r>
            <a:r>
              <a:rPr lang="en-US" sz="2400" dirty="0">
                <a:latin typeface="Palatino Linotype" pitchFamily="18" charset="0"/>
                <a:cs typeface="Times New Roman" pitchFamily="18" charset="0"/>
              </a:rPr>
              <a:t>, systemic antibiotics are included in case of elevated body temperature above 38℃ that lasts for several days or leukocytosis with neutrophilia is detected in the peripheral blood</a:t>
            </a:r>
            <a:r>
              <a:rPr lang="sr-Cyrl-RS" sz="2400" dirty="0">
                <a:latin typeface="Palatino Linotype" pitchFamily="18" charset="0"/>
                <a:cs typeface="Times New Roman" pitchFamily="18" charset="0"/>
              </a:rPr>
              <a:t>.</a:t>
            </a:r>
            <a:endParaRPr lang="en-US" sz="2400" dirty="0">
              <a:latin typeface="Palatino Linotype" pitchFamily="18" charset="0"/>
              <a:cs typeface="Times New Roman" pitchFamily="18" charset="0"/>
            </a:endParaRPr>
          </a:p>
        </p:txBody>
      </p:sp>
      <p:sp>
        <p:nvSpPr>
          <p:cNvPr id="4" name="Title 1"/>
          <p:cNvSpPr txBox="1">
            <a:spLocks/>
          </p:cNvSpPr>
          <p:nvPr/>
        </p:nvSpPr>
        <p:spPr>
          <a:xfrm>
            <a:off x="0" y="19049"/>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FF0000"/>
                </a:solidFill>
                <a:latin typeface="Palatino Linotype" pitchFamily="18" charset="0"/>
              </a:rPr>
              <a:t>Ordinary form of </a:t>
            </a:r>
            <a:r>
              <a:rPr lang="en-US" sz="3500" b="1" dirty="0" err="1">
                <a:solidFill>
                  <a:srgbClr val="FF0000"/>
                </a:solidFill>
                <a:latin typeface="Palatino Linotype" pitchFamily="18" charset="0"/>
              </a:rPr>
              <a:t>otoantritis</a:t>
            </a:r>
            <a:endParaRPr lang="en-US" sz="3500" b="1" dirty="0">
              <a:solidFill>
                <a:srgbClr val="FF0000"/>
              </a:solidFill>
              <a:latin typeface="Palatino Linotype" pitchFamily="18" charset="0"/>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4606" y="1076323"/>
            <a:ext cx="10977794" cy="5105401"/>
          </a:xfrm>
        </p:spPr>
        <p:txBody>
          <a:bodyPr>
            <a:normAutofit/>
          </a:bodyPr>
          <a:lstStyle/>
          <a:p>
            <a:pPr>
              <a:lnSpc>
                <a:spcPct val="100000"/>
              </a:lnSpc>
              <a:buFont typeface="Wingdings" pitchFamily="2" charset="2"/>
              <a:buChar char="§"/>
            </a:pPr>
            <a:r>
              <a:rPr lang="en-US" sz="2400" dirty="0">
                <a:latin typeface="Palatino Linotype" pitchFamily="18" charset="0"/>
                <a:cs typeface="Times New Roman" pitchFamily="18" charset="0"/>
              </a:rPr>
              <a:t>Purulent inflammation of the mucous membrane of the middle ear of newborns and infants with predominance of general symptoms and signs</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800" dirty="0">
              <a:latin typeface="Palatino Linotype" pitchFamily="18" charset="0"/>
              <a:cs typeface="Times New Roman" pitchFamily="18" charset="0"/>
            </a:endParaRPr>
          </a:p>
          <a:p>
            <a:pPr>
              <a:lnSpc>
                <a:spcPct val="100000"/>
              </a:lnSpc>
              <a:buFont typeface="Wingdings" pitchFamily="2" charset="2"/>
              <a:buChar char="§"/>
            </a:pPr>
            <a:r>
              <a:rPr lang="en-US" sz="2400" b="1" dirty="0">
                <a:latin typeface="Palatino Linotype" pitchFamily="18" charset="0"/>
                <a:cs typeface="Times New Roman" pitchFamily="18" charset="0"/>
              </a:rPr>
              <a:t>Clinical presentation</a:t>
            </a:r>
            <a:r>
              <a:rPr lang="x-none" sz="2400" b="1">
                <a:latin typeface="Palatino Linotype" pitchFamily="18" charset="0"/>
                <a:cs typeface="Times New Roman" pitchFamily="18" charset="0"/>
              </a:rPr>
              <a:t>:</a:t>
            </a:r>
            <a:r>
              <a:rPr lang="sr-Cyrl-RS" sz="2400" b="1" dirty="0">
                <a:latin typeface="Palatino Linotype" pitchFamily="18" charset="0"/>
                <a:cs typeface="Times New Roman" pitchFamily="18" charset="0"/>
              </a:rPr>
              <a:t> </a:t>
            </a:r>
            <a:r>
              <a:rPr lang="en-US" sz="2400" dirty="0">
                <a:latin typeface="Palatino Linotype" pitchFamily="18" charset="0"/>
                <a:cs typeface="Times New Roman" pitchFamily="18" charset="0"/>
              </a:rPr>
              <a:t>the general condition worsens, signs of the general infectious syndrome are present (high body temperature, diarrhea, vomiting), neurotoxic syndrome and febrile convulsions</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800" dirty="0">
              <a:latin typeface="Palatino Linotype" pitchFamily="18" charset="0"/>
              <a:cs typeface="Times New Roman" pitchFamily="18" charset="0"/>
            </a:endParaRPr>
          </a:p>
          <a:p>
            <a:pPr>
              <a:lnSpc>
                <a:spcPct val="100000"/>
              </a:lnSpc>
              <a:buFont typeface="Wingdings" pitchFamily="2" charset="2"/>
              <a:buChar char="§"/>
            </a:pPr>
            <a:r>
              <a:rPr lang="en-US" sz="2400" b="1" dirty="0">
                <a:latin typeface="Palatino Linotype" pitchFamily="18" charset="0"/>
                <a:cs typeface="Times New Roman" pitchFamily="18" charset="0"/>
              </a:rPr>
              <a:t>Diagnosis</a:t>
            </a:r>
            <a:r>
              <a:rPr lang="x-none" sz="2400" b="1">
                <a:latin typeface="Palatino Linotype" pitchFamily="18" charset="0"/>
                <a:cs typeface="Times New Roman" pitchFamily="18" charset="0"/>
              </a:rPr>
              <a:t>:</a:t>
            </a:r>
            <a:r>
              <a:rPr lang="sr-Cyrl-RS" sz="2400" dirty="0">
                <a:latin typeface="Palatino Linotype" pitchFamily="18" charset="0"/>
                <a:cs typeface="Times New Roman" pitchFamily="18" charset="0"/>
              </a:rPr>
              <a:t> </a:t>
            </a:r>
            <a:r>
              <a:rPr lang="en-US" sz="2400" dirty="0">
                <a:latin typeface="Palatino Linotype" pitchFamily="18" charset="0"/>
                <a:cs typeface="Times New Roman" pitchFamily="18" charset="0"/>
              </a:rPr>
              <a:t>Signs of general inflammation are present, but </a:t>
            </a:r>
            <a:r>
              <a:rPr lang="en-US" sz="2400" dirty="0" err="1">
                <a:latin typeface="Palatino Linotype" pitchFamily="18" charset="0"/>
                <a:cs typeface="Times New Roman" pitchFamily="18" charset="0"/>
              </a:rPr>
              <a:t>otoscopic</a:t>
            </a:r>
            <a:r>
              <a:rPr lang="en-US" sz="2400" dirty="0">
                <a:latin typeface="Palatino Linotype" pitchFamily="18" charset="0"/>
                <a:cs typeface="Times New Roman" pitchFamily="18" charset="0"/>
              </a:rPr>
              <a:t> finding is not specific (usually pale, grayish tympanic membrane, shortened light reflex), </a:t>
            </a:r>
            <a:r>
              <a:rPr lang="en-US" sz="2400" dirty="0" err="1">
                <a:latin typeface="Palatino Linotype" pitchFamily="18" charset="0"/>
                <a:cs typeface="Times New Roman" pitchFamily="18" charset="0"/>
              </a:rPr>
              <a:t>retroauricular</a:t>
            </a:r>
            <a:r>
              <a:rPr lang="en-US" sz="2400" dirty="0">
                <a:latin typeface="Palatino Linotype" pitchFamily="18" charset="0"/>
                <a:cs typeface="Times New Roman" pitchFamily="18" charset="0"/>
              </a:rPr>
              <a:t> or </a:t>
            </a:r>
            <a:r>
              <a:rPr lang="en-US" sz="2400" dirty="0" err="1">
                <a:latin typeface="Palatino Linotype" pitchFamily="18" charset="0"/>
                <a:cs typeface="Times New Roman" pitchFamily="18" charset="0"/>
              </a:rPr>
              <a:t>supraauricular</a:t>
            </a:r>
            <a:r>
              <a:rPr lang="en-US" sz="2400" dirty="0">
                <a:latin typeface="Palatino Linotype" pitchFamily="18" charset="0"/>
                <a:cs typeface="Times New Roman" pitchFamily="18" charset="0"/>
              </a:rPr>
              <a:t> swelling may appear, which facilitates the diagnosis</a:t>
            </a:r>
            <a:r>
              <a:rPr lang="sr-Cyrl-RS" sz="2400" dirty="0" smtClean="0">
                <a:latin typeface="Palatino Linotype" pitchFamily="18" charset="0"/>
                <a:cs typeface="Times New Roman" pitchFamily="18" charset="0"/>
              </a:rPr>
              <a:t>.</a:t>
            </a:r>
            <a:endParaRPr lang="en-US" sz="2400" dirty="0" smtClean="0">
              <a:latin typeface="Palatino Linotype" pitchFamily="18" charset="0"/>
              <a:cs typeface="Times New Roman" pitchFamily="18" charset="0"/>
            </a:endParaRPr>
          </a:p>
          <a:p>
            <a:pPr>
              <a:lnSpc>
                <a:spcPct val="100000"/>
              </a:lnSpc>
              <a:buFont typeface="Wingdings" pitchFamily="2" charset="2"/>
              <a:buChar char="§"/>
            </a:pPr>
            <a:endParaRPr lang="x-none"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Leukocytosis, neutrophilia, elevated CRP</a:t>
            </a:r>
            <a:r>
              <a:rPr lang="sr-Cyrl-RS" sz="2400" dirty="0">
                <a:latin typeface="Palatino Linotype" pitchFamily="18" charset="0"/>
                <a:cs typeface="Times New Roman" pitchFamily="18" charset="0"/>
              </a:rPr>
              <a:t>.</a:t>
            </a:r>
            <a:endParaRPr lang="en-US" sz="2400" dirty="0">
              <a:latin typeface="Palatino Linotype" pitchFamily="18" charset="0"/>
              <a:cs typeface="Times New Roman" pitchFamily="18" charset="0"/>
            </a:endParaRPr>
          </a:p>
        </p:txBody>
      </p:sp>
      <p:sp>
        <p:nvSpPr>
          <p:cNvPr id="4" name="Title 1"/>
          <p:cNvSpPr txBox="1">
            <a:spLocks/>
          </p:cNvSpPr>
          <p:nvPr/>
        </p:nvSpPr>
        <p:spPr>
          <a:xfrm>
            <a:off x="0" y="19049"/>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smtClean="0">
                <a:solidFill>
                  <a:srgbClr val="FF0000"/>
                </a:solidFill>
                <a:latin typeface="Palatino Linotype" pitchFamily="18" charset="0"/>
              </a:rPr>
              <a:t>General </a:t>
            </a:r>
            <a:r>
              <a:rPr lang="en-US" sz="3500" b="1" dirty="0">
                <a:solidFill>
                  <a:srgbClr val="FF0000"/>
                </a:solidFill>
                <a:latin typeface="Palatino Linotype" pitchFamily="18" charset="0"/>
              </a:rPr>
              <a:t>form of </a:t>
            </a:r>
            <a:r>
              <a:rPr lang="en-US" sz="3500" b="1" dirty="0" err="1">
                <a:solidFill>
                  <a:srgbClr val="FF0000"/>
                </a:solidFill>
                <a:latin typeface="Palatino Linotype" pitchFamily="18" charset="0"/>
              </a:rPr>
              <a:t>otoantritis</a:t>
            </a:r>
            <a:endParaRPr lang="en-US" sz="3500" b="1" dirty="0">
              <a:solidFill>
                <a:srgbClr val="FF0000"/>
              </a:solidFill>
              <a:latin typeface="Palatino Linotype" pitchFamily="18" charset="0"/>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28649" y="1253330"/>
            <a:ext cx="10963275" cy="4918869"/>
          </a:xfrm>
        </p:spPr>
        <p:txBody>
          <a:bodyPr vert="horz" lIns="91440" tIns="45720" rIns="91440" bIns="45720" rtlCol="0">
            <a:normAutofit lnSpcReduction="10000"/>
          </a:bodyPr>
          <a:lstStyle/>
          <a:p>
            <a:pPr>
              <a:lnSpc>
                <a:spcPct val="100000"/>
              </a:lnSpc>
              <a:buFont typeface="Wingdings" pitchFamily="2" charset="2"/>
              <a:buChar char="§"/>
            </a:pPr>
            <a:r>
              <a:rPr lang="en-US" sz="2400" b="1" dirty="0">
                <a:latin typeface="Palatino Linotype" pitchFamily="18" charset="0"/>
                <a:cs typeface="Times New Roman" pitchFamily="18" charset="0"/>
              </a:rPr>
              <a:t>Therapy</a:t>
            </a:r>
            <a:r>
              <a:rPr lang="sr-Cyrl-RS" sz="2400" b="1" dirty="0">
                <a:latin typeface="Palatino Linotype" pitchFamily="18" charset="0"/>
                <a:cs typeface="Times New Roman" pitchFamily="18" charset="0"/>
              </a:rPr>
              <a:t>:</a:t>
            </a:r>
            <a:r>
              <a:rPr lang="sr-Cyrl-RS" sz="2400" dirty="0">
                <a:latin typeface="Palatino Linotype" pitchFamily="18" charset="0"/>
                <a:cs typeface="Times New Roman" pitchFamily="18" charset="0"/>
              </a:rPr>
              <a:t> </a:t>
            </a:r>
            <a:r>
              <a:rPr lang="en-US" sz="2400" dirty="0">
                <a:latin typeface="Palatino Linotype" pitchFamily="18" charset="0"/>
                <a:cs typeface="Times New Roman" pitchFamily="18" charset="0"/>
              </a:rPr>
              <a:t>paracentesis - an incision of the tympanic membrane in the posterior lower quadrant under local or general </a:t>
            </a:r>
            <a:r>
              <a:rPr lang="en-US" sz="2400" dirty="0" smtClean="0">
                <a:latin typeface="Palatino Linotype" pitchFamily="18" charset="0"/>
                <a:cs typeface="Times New Roman" pitchFamily="18" charset="0"/>
              </a:rPr>
              <a:t>anesthesia.</a:t>
            </a:r>
          </a:p>
          <a:p>
            <a:pPr>
              <a:lnSpc>
                <a:spcPct val="100000"/>
              </a:lnSpc>
              <a:buFont typeface="Wingdings" pitchFamily="2" charset="2"/>
              <a:buChar char="§"/>
            </a:pPr>
            <a:endParaRPr lang="x-none"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Paracentesis excludes or confirms the presence of secretions in the tympanic cavity</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A negative paracentesis does NOT exclude the diagnosis of </a:t>
            </a:r>
            <a:r>
              <a:rPr lang="en-US" sz="2400" dirty="0" err="1">
                <a:latin typeface="Palatino Linotype" pitchFamily="18" charset="0"/>
                <a:cs typeface="Times New Roman" pitchFamily="18" charset="0"/>
              </a:rPr>
              <a:t>otoanthritis</a:t>
            </a:r>
            <a:r>
              <a:rPr lang="en-US" sz="2400" dirty="0">
                <a:latin typeface="Palatino Linotype" pitchFamily="18" charset="0"/>
                <a:cs typeface="Times New Roman" pitchFamily="18" charset="0"/>
              </a:rPr>
              <a:t>, since the process is localized in the </a:t>
            </a:r>
            <a:r>
              <a:rPr lang="en-US" sz="2400" dirty="0" err="1">
                <a:latin typeface="Palatino Linotype" pitchFamily="18" charset="0"/>
                <a:cs typeface="Times New Roman" pitchFamily="18" charset="0"/>
              </a:rPr>
              <a:t>epitympanum</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In those cases, </a:t>
            </a:r>
            <a:r>
              <a:rPr lang="en-US" sz="2400" dirty="0" err="1" smtClean="0">
                <a:latin typeface="Palatino Linotype" pitchFamily="18" charset="0"/>
                <a:cs typeface="Times New Roman" pitchFamily="18" charset="0"/>
              </a:rPr>
              <a:t>antrostomy</a:t>
            </a:r>
            <a:r>
              <a:rPr lang="en-US" sz="2400" dirty="0" smtClean="0">
                <a:latin typeface="Palatino Linotype" pitchFamily="18" charset="0"/>
                <a:cs typeface="Times New Roman" pitchFamily="18" charset="0"/>
              </a:rPr>
              <a:t> </a:t>
            </a:r>
            <a:r>
              <a:rPr lang="en-US" sz="2400" dirty="0">
                <a:latin typeface="Palatino Linotype" pitchFamily="18" charset="0"/>
                <a:cs typeface="Times New Roman" pitchFamily="18" charset="0"/>
              </a:rPr>
              <a:t>is indicated</a:t>
            </a:r>
            <a:r>
              <a:rPr lang="x-none" sz="2400" smtClean="0">
                <a:latin typeface="Palatino Linotype" pitchFamily="18" charset="0"/>
                <a:cs typeface="Times New Roman" pitchFamily="18" charset="0"/>
              </a:rPr>
              <a:t>.</a:t>
            </a:r>
            <a:endParaRPr lang="en-US" sz="2400" dirty="0" smtClean="0">
              <a:latin typeface="Palatino Linotype" pitchFamily="18" charset="0"/>
              <a:cs typeface="Times New Roman" pitchFamily="18" charset="0"/>
            </a:endParaRPr>
          </a:p>
          <a:p>
            <a:pPr>
              <a:lnSpc>
                <a:spcPct val="100000"/>
              </a:lnSpc>
              <a:buFont typeface="Wingdings" pitchFamily="2" charset="2"/>
              <a:buChar char="§"/>
            </a:pPr>
            <a:endParaRPr lang="x-none" sz="9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The number of these surgical procedures has been significantly reduced by the introduction of CT of the temporal bone in the </a:t>
            </a:r>
            <a:r>
              <a:rPr lang="en-US" sz="2400" dirty="0" err="1">
                <a:latin typeface="Palatino Linotype" pitchFamily="18" charset="0"/>
                <a:cs typeface="Times New Roman" pitchFamily="18" charset="0"/>
              </a:rPr>
              <a:t>otoanthritis</a:t>
            </a:r>
            <a:r>
              <a:rPr lang="en-US" sz="2400" dirty="0">
                <a:latin typeface="Palatino Linotype" pitchFamily="18" charset="0"/>
                <a:cs typeface="Times New Roman" pitchFamily="18" charset="0"/>
              </a:rPr>
              <a:t> diagnostic protocol.</a:t>
            </a:r>
          </a:p>
        </p:txBody>
      </p:sp>
      <p:sp>
        <p:nvSpPr>
          <p:cNvPr id="3" name="Title 1"/>
          <p:cNvSpPr txBox="1">
            <a:spLocks/>
          </p:cNvSpPr>
          <p:nvPr/>
        </p:nvSpPr>
        <p:spPr>
          <a:xfrm>
            <a:off x="0" y="19049"/>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smtClean="0">
                <a:solidFill>
                  <a:srgbClr val="FF0000"/>
                </a:solidFill>
                <a:latin typeface="Palatino Linotype" pitchFamily="18" charset="0"/>
              </a:rPr>
              <a:t>General </a:t>
            </a:r>
            <a:r>
              <a:rPr lang="en-US" sz="3500" b="1" dirty="0">
                <a:solidFill>
                  <a:srgbClr val="FF0000"/>
                </a:solidFill>
                <a:latin typeface="Palatino Linotype" pitchFamily="18" charset="0"/>
              </a:rPr>
              <a:t>form of </a:t>
            </a:r>
            <a:r>
              <a:rPr lang="en-US" sz="3500" b="1" dirty="0" err="1">
                <a:solidFill>
                  <a:srgbClr val="FF0000"/>
                </a:solidFill>
                <a:latin typeface="Palatino Linotype" pitchFamily="18" charset="0"/>
              </a:rPr>
              <a:t>otoantritis</a:t>
            </a:r>
            <a:endParaRPr lang="en-US" sz="3500" b="1" dirty="0">
              <a:solidFill>
                <a:srgbClr val="FF0000"/>
              </a:solidFill>
              <a:latin typeface="Palatino Linotype" pitchFamily="18" charset="0"/>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38200" y="1062145"/>
            <a:ext cx="10515600" cy="1909654"/>
          </a:xfrm>
        </p:spPr>
        <p:txBody>
          <a:bodyPr vert="horz" lIns="91440" tIns="45720" rIns="91440" bIns="45720" rtlCol="0">
            <a:normAutofit fontScale="92500" lnSpcReduction="10000"/>
          </a:bodyPr>
          <a:lstStyle/>
          <a:p>
            <a:pPr>
              <a:lnSpc>
                <a:spcPct val="100000"/>
              </a:lnSpc>
              <a:buFont typeface="Wingdings" pitchFamily="2" charset="2"/>
              <a:buChar char="§"/>
            </a:pPr>
            <a:r>
              <a:rPr lang="en-US" sz="2400" dirty="0">
                <a:latin typeface="Palatino Linotype" pitchFamily="18" charset="0"/>
                <a:cs typeface="Times New Roman" pitchFamily="18" charset="0"/>
              </a:rPr>
              <a:t>Systemic administration of antibiotics, rehydration, decongestant drops in the nose, symptomatic </a:t>
            </a:r>
            <a:r>
              <a:rPr lang="en-US" sz="2400" dirty="0">
                <a:latin typeface="Palatino Linotype" pitchFamily="18" charset="0"/>
                <a:cs typeface="Times New Roman" pitchFamily="18" charset="0"/>
              </a:rPr>
              <a:t>therapy.</a:t>
            </a:r>
            <a:endParaRPr lang="en-US" sz="24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The parameters for monitoring the child's condition are: CRP and </a:t>
            </a:r>
            <a:r>
              <a:rPr lang="en-US" sz="2400" dirty="0">
                <a:latin typeface="Palatino Linotype" pitchFamily="18" charset="0"/>
                <a:cs typeface="Times New Roman" pitchFamily="18" charset="0"/>
              </a:rPr>
              <a:t>WBC </a:t>
            </a:r>
            <a:r>
              <a:rPr lang="en-US" sz="2400" dirty="0">
                <a:latin typeface="Palatino Linotype" pitchFamily="18" charset="0"/>
                <a:cs typeface="Times New Roman" pitchFamily="18" charset="0"/>
              </a:rPr>
              <a:t>with the </a:t>
            </a:r>
            <a:r>
              <a:rPr lang="en-US" sz="2400" dirty="0">
                <a:latin typeface="Palatino Linotype" pitchFamily="18" charset="0"/>
                <a:cs typeface="Times New Roman" pitchFamily="18" charset="0"/>
              </a:rPr>
              <a:t>WBC </a:t>
            </a:r>
            <a:r>
              <a:rPr lang="en-US" sz="2400" dirty="0">
                <a:latin typeface="Palatino Linotype" pitchFamily="18" charset="0"/>
                <a:cs typeface="Times New Roman" pitchFamily="18" charset="0"/>
              </a:rPr>
              <a:t>formula.</a:t>
            </a:r>
          </a:p>
          <a:p>
            <a:pPr>
              <a:lnSpc>
                <a:spcPct val="100000"/>
              </a:lnSpc>
              <a:buFont typeface="Wingdings" pitchFamily="2" charset="2"/>
              <a:buChar char="§"/>
            </a:pPr>
            <a:r>
              <a:rPr lang="en-US" sz="2400" dirty="0">
                <a:latin typeface="Palatino Linotype" pitchFamily="18" charset="0"/>
                <a:cs typeface="Times New Roman" pitchFamily="18" charset="0"/>
              </a:rPr>
              <a:t>If they are </a:t>
            </a:r>
            <a:r>
              <a:rPr lang="en-US" sz="2400" dirty="0">
                <a:latin typeface="Palatino Linotype" pitchFamily="18" charset="0"/>
                <a:cs typeface="Times New Roman" pitchFamily="18" charset="0"/>
              </a:rPr>
              <a:t>elevated beside therapy, </a:t>
            </a:r>
            <a:r>
              <a:rPr lang="en-US" sz="2400" dirty="0" err="1">
                <a:latin typeface="Palatino Linotype" pitchFamily="18" charset="0"/>
                <a:cs typeface="Times New Roman" pitchFamily="18" charset="0"/>
              </a:rPr>
              <a:t>antrotomy</a:t>
            </a:r>
            <a:r>
              <a:rPr lang="en-US" sz="2400" dirty="0">
                <a:latin typeface="Palatino Linotype" pitchFamily="18" charset="0"/>
                <a:cs typeface="Times New Roman" pitchFamily="18" charset="0"/>
              </a:rPr>
              <a:t> is indicated</a:t>
            </a:r>
          </a:p>
        </p:txBody>
      </p:sp>
      <p:pic>
        <p:nvPicPr>
          <p:cNvPr id="24578" name="Picture 2" descr="Related image"/>
          <p:cNvPicPr>
            <a:picLocks noChangeAspect="1" noChangeArrowheads="1"/>
          </p:cNvPicPr>
          <p:nvPr/>
        </p:nvPicPr>
        <p:blipFill rotWithShape="1">
          <a:blip r:embed="rId2" cstate="print"/>
          <a:srcRect b="4607"/>
          <a:stretch/>
        </p:blipFill>
        <p:spPr bwMode="auto">
          <a:xfrm>
            <a:off x="1819923" y="3131597"/>
            <a:ext cx="2938508" cy="3304714"/>
          </a:xfrm>
          <a:prstGeom prst="rect">
            <a:avLst/>
          </a:prstGeom>
          <a:noFill/>
        </p:spPr>
      </p:pic>
      <p:pic>
        <p:nvPicPr>
          <p:cNvPr id="6" name="Picture 5" descr="Image result for mastoiditis in children"/>
          <p:cNvPicPr/>
          <p:nvPr/>
        </p:nvPicPr>
        <p:blipFill>
          <a:blip r:embed="rId3" cstate="print"/>
          <a:srcRect/>
          <a:stretch>
            <a:fillRect/>
          </a:stretch>
        </p:blipFill>
        <p:spPr bwMode="auto">
          <a:xfrm>
            <a:off x="6239522" y="3131597"/>
            <a:ext cx="3454893" cy="3304714"/>
          </a:xfrm>
          <a:prstGeom prst="rect">
            <a:avLst/>
          </a:prstGeom>
          <a:noFill/>
          <a:ln w="19050">
            <a:solidFill>
              <a:schemeClr val="tx1"/>
            </a:solidFill>
            <a:miter lim="800000"/>
            <a:headEnd/>
            <a:tailEnd/>
          </a:ln>
        </p:spPr>
      </p:pic>
      <p:sp>
        <p:nvSpPr>
          <p:cNvPr id="5" name="Title 1"/>
          <p:cNvSpPr txBox="1">
            <a:spLocks/>
          </p:cNvSpPr>
          <p:nvPr/>
        </p:nvSpPr>
        <p:spPr>
          <a:xfrm>
            <a:off x="0" y="19049"/>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smtClean="0">
                <a:solidFill>
                  <a:srgbClr val="FF0000"/>
                </a:solidFill>
                <a:latin typeface="Palatino Linotype" pitchFamily="18" charset="0"/>
              </a:rPr>
              <a:t>General </a:t>
            </a:r>
            <a:r>
              <a:rPr lang="en-US" sz="3500" b="1" dirty="0">
                <a:solidFill>
                  <a:srgbClr val="FF0000"/>
                </a:solidFill>
                <a:latin typeface="Palatino Linotype" pitchFamily="18" charset="0"/>
              </a:rPr>
              <a:t>form of </a:t>
            </a:r>
            <a:r>
              <a:rPr lang="en-US" sz="3500" b="1" dirty="0" err="1">
                <a:solidFill>
                  <a:srgbClr val="FF0000"/>
                </a:solidFill>
                <a:latin typeface="Palatino Linotype" pitchFamily="18" charset="0"/>
              </a:rPr>
              <a:t>otoantritis</a:t>
            </a:r>
            <a:endParaRPr lang="en-US" sz="3500" b="1" dirty="0">
              <a:solidFill>
                <a:srgbClr val="FF0000"/>
              </a:solidFill>
              <a:latin typeface="Palatino Linotype" pitchFamily="18" charset="0"/>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0074" y="1580380"/>
            <a:ext cx="10982325" cy="4553720"/>
          </a:xfrm>
        </p:spPr>
        <p:txBody>
          <a:bodyPr vert="horz" lIns="91440" tIns="45720" rIns="91440" bIns="45720" rtlCol="0">
            <a:normAutofit/>
          </a:bodyPr>
          <a:lstStyle/>
          <a:p>
            <a:pPr>
              <a:lnSpc>
                <a:spcPct val="100000"/>
              </a:lnSpc>
              <a:buFont typeface="Wingdings" pitchFamily="2" charset="2"/>
              <a:buChar char="§"/>
            </a:pPr>
            <a:r>
              <a:rPr lang="en-US" sz="2400" dirty="0">
                <a:latin typeface="Palatino Linotype" pitchFamily="18" charset="0"/>
                <a:cs typeface="Times New Roman" pitchFamily="18" charset="0"/>
              </a:rPr>
              <a:t>It occurs most often in </a:t>
            </a:r>
            <a:r>
              <a:rPr lang="en-US" sz="2400" dirty="0">
                <a:latin typeface="Palatino Linotype" pitchFamily="18" charset="0"/>
                <a:cs typeface="Times New Roman" pitchFamily="18" charset="0"/>
              </a:rPr>
              <a:t>preschool children, </a:t>
            </a:r>
            <a:r>
              <a:rPr lang="en-US" sz="2400" dirty="0">
                <a:latin typeface="Palatino Linotype" pitchFamily="18" charset="0"/>
                <a:cs typeface="Times New Roman" pitchFamily="18" charset="0"/>
              </a:rPr>
              <a:t>less often in </a:t>
            </a:r>
            <a:r>
              <a:rPr lang="en-US" sz="2400" dirty="0">
                <a:latin typeface="Palatino Linotype" pitchFamily="18" charset="0"/>
                <a:cs typeface="Times New Roman" pitchFamily="18" charset="0"/>
              </a:rPr>
              <a:t>adults</a:t>
            </a:r>
            <a:r>
              <a:rPr lang="sr-Cyrl-RS" sz="2400" dirty="0">
                <a:latin typeface="Palatino Linotype" pitchFamily="18" charset="0"/>
                <a:cs typeface="Times New Roman" pitchFamily="18" charset="0"/>
              </a:rPr>
              <a:t>.</a:t>
            </a:r>
            <a:r>
              <a:rPr lang="x-none" sz="2400">
                <a:latin typeface="Palatino Linotype" pitchFamily="18" charset="0"/>
                <a:cs typeface="Times New Roman" pitchFamily="18" charset="0"/>
              </a:rPr>
              <a:t> </a:t>
            </a:r>
            <a:endParaRPr lang="en-US" sz="2400" dirty="0" smtClean="0">
              <a:latin typeface="Palatino Linotype" pitchFamily="18" charset="0"/>
              <a:cs typeface="Times New Roman" pitchFamily="18" charset="0"/>
            </a:endParaRPr>
          </a:p>
          <a:p>
            <a:pPr>
              <a:lnSpc>
                <a:spcPct val="100000"/>
              </a:lnSpc>
              <a:buFont typeface="Wingdings" pitchFamily="2" charset="2"/>
              <a:buChar char="§"/>
            </a:pPr>
            <a:endParaRPr lang="x-none"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It is associated with a viral or bacterial infection of the upper respiratory </a:t>
            </a:r>
            <a:r>
              <a:rPr lang="en-US" sz="2400" dirty="0">
                <a:latin typeface="Palatino Linotype" pitchFamily="18" charset="0"/>
                <a:cs typeface="Times New Roman" pitchFamily="18" charset="0"/>
              </a:rPr>
              <a:t>tract</a:t>
            </a:r>
            <a:r>
              <a:rPr lang="sr-Cyrl-RS" sz="2400" dirty="0" smtClean="0">
                <a:latin typeface="Palatino Linotype" pitchFamily="18" charset="0"/>
                <a:cs typeface="Times New Roman" pitchFamily="18" charset="0"/>
              </a:rPr>
              <a:t>.</a:t>
            </a:r>
            <a:endParaRPr lang="en-US" sz="2400" dirty="0" smtClean="0">
              <a:latin typeface="Palatino Linotype" pitchFamily="18" charset="0"/>
              <a:cs typeface="Times New Roman" pitchFamily="18" charset="0"/>
            </a:endParaRPr>
          </a:p>
          <a:p>
            <a:pPr>
              <a:lnSpc>
                <a:spcPct val="100000"/>
              </a:lnSpc>
              <a:buFont typeface="Wingdings" pitchFamily="2" charset="2"/>
              <a:buChar char="§"/>
            </a:pPr>
            <a:endParaRPr lang="x-none"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Local symptomatology is pronounced</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Diagnosis</a:t>
            </a:r>
            <a:r>
              <a:rPr lang="x-none" sz="2400">
                <a:latin typeface="Palatino Linotype" pitchFamily="18" charset="0"/>
                <a:cs typeface="Times New Roman" pitchFamily="18" charset="0"/>
              </a:rPr>
              <a:t>:</a:t>
            </a:r>
            <a:r>
              <a:rPr lang="sr-Cyrl-RS" sz="2400" dirty="0">
                <a:latin typeface="Palatino Linotype" pitchFamily="18" charset="0"/>
                <a:cs typeface="Times New Roman" pitchFamily="18" charset="0"/>
              </a:rPr>
              <a:t> </a:t>
            </a:r>
            <a:r>
              <a:rPr lang="en-US" sz="2400" dirty="0">
                <a:latin typeface="Palatino Linotype" pitchFamily="18" charset="0"/>
                <a:cs typeface="Times New Roman" pitchFamily="18" charset="0"/>
              </a:rPr>
              <a:t>medical history (data on previous respiratory infection), otalgia</a:t>
            </a:r>
            <a:r>
              <a:rPr lang="en-US" sz="2400" dirty="0">
                <a:latin typeface="Palatino Linotype" pitchFamily="18" charset="0"/>
                <a:cs typeface="Times New Roman" pitchFamily="18" charset="0"/>
              </a:rPr>
              <a:t>, </a:t>
            </a:r>
            <a:r>
              <a:rPr lang="en-US" sz="2400" dirty="0">
                <a:latin typeface="Palatino Linotype" pitchFamily="18" charset="0"/>
                <a:cs typeface="Times New Roman" pitchFamily="18" charset="0"/>
              </a:rPr>
              <a:t>deafness</a:t>
            </a:r>
            <a:r>
              <a:rPr lang="sr-Cyrl-RS" sz="2400" dirty="0" smtClean="0">
                <a:latin typeface="Palatino Linotype" pitchFamily="18" charset="0"/>
                <a:cs typeface="Times New Roman" pitchFamily="18" charset="0"/>
              </a:rPr>
              <a:t>.</a:t>
            </a:r>
            <a:endParaRPr lang="en-US" sz="2400" dirty="0" smtClean="0">
              <a:latin typeface="Palatino Linotype" pitchFamily="18" charset="0"/>
              <a:cs typeface="Times New Roman" pitchFamily="18" charset="0"/>
            </a:endParaRPr>
          </a:p>
          <a:p>
            <a:pPr>
              <a:lnSpc>
                <a:spcPct val="100000"/>
              </a:lnSpc>
              <a:buFont typeface="Wingdings" pitchFamily="2" charset="2"/>
              <a:buChar char="§"/>
            </a:pPr>
            <a:endParaRPr lang="x-none"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Otoscopy</a:t>
            </a:r>
            <a:r>
              <a:rPr lang="x-none" sz="2400">
                <a:latin typeface="Palatino Linotype" pitchFamily="18" charset="0"/>
                <a:cs typeface="Times New Roman" pitchFamily="18" charset="0"/>
              </a:rPr>
              <a:t>:</a:t>
            </a:r>
            <a:r>
              <a:rPr lang="sr-Cyrl-RS" sz="2400" dirty="0">
                <a:latin typeface="Palatino Linotype" pitchFamily="18" charset="0"/>
                <a:cs typeface="Times New Roman" pitchFamily="18" charset="0"/>
              </a:rPr>
              <a:t> </a:t>
            </a:r>
            <a:r>
              <a:rPr lang="en-US" sz="2400" dirty="0">
                <a:latin typeface="Palatino Linotype" pitchFamily="18" charset="0"/>
                <a:cs typeface="Times New Roman" pitchFamily="18" charset="0"/>
              </a:rPr>
              <a:t>findings depend on the phase of the disease.</a:t>
            </a:r>
            <a:endParaRPr lang="en-US" sz="2400" dirty="0">
              <a:latin typeface="Palatino Linotype" pitchFamily="18" charset="0"/>
              <a:cs typeface="Times New Roman" pitchFamily="18" charset="0"/>
            </a:endParaRPr>
          </a:p>
        </p:txBody>
      </p:sp>
      <p:sp>
        <p:nvSpPr>
          <p:cNvPr id="4"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AOM in preschool and schoolchildren and adults</a:t>
            </a:r>
            <a:endParaRPr lang="en-US" sz="3500" b="1" dirty="0">
              <a:solidFill>
                <a:srgbClr val="000099"/>
              </a:solidFill>
              <a:latin typeface="Palatino Linotype" pitchFamily="18" charset="0"/>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38200" y="1337353"/>
            <a:ext cx="10515600" cy="4351338"/>
          </a:xfrm>
        </p:spPr>
        <p:txBody>
          <a:bodyPr vert="horz" lIns="91440" tIns="45720" rIns="91440" bIns="45720" rtlCol="0">
            <a:normAutofit/>
          </a:bodyPr>
          <a:lstStyle/>
          <a:p>
            <a:pPr>
              <a:lnSpc>
                <a:spcPct val="100000"/>
              </a:lnSpc>
              <a:buFont typeface="Wingdings" pitchFamily="2" charset="2"/>
              <a:buChar char="§"/>
            </a:pPr>
            <a:r>
              <a:rPr lang="en-US" sz="2400" b="1" dirty="0">
                <a:latin typeface="Palatino Linotype" pitchFamily="18" charset="0"/>
                <a:cs typeface="Times New Roman" pitchFamily="18" charset="0"/>
              </a:rPr>
              <a:t>Therapy</a:t>
            </a:r>
            <a:r>
              <a:rPr lang="sr-Cyrl-RS" sz="2400" b="1" dirty="0" smtClean="0">
                <a:latin typeface="Palatino Linotype" pitchFamily="18" charset="0"/>
                <a:cs typeface="Times New Roman" pitchFamily="18" charset="0"/>
              </a:rPr>
              <a:t>:</a:t>
            </a:r>
            <a:endParaRPr lang="en-US" sz="2400" b="1" dirty="0" smtClean="0">
              <a:latin typeface="Palatino Linotype" pitchFamily="18" charset="0"/>
              <a:cs typeface="Times New Roman" pitchFamily="18" charset="0"/>
            </a:endParaRPr>
          </a:p>
          <a:p>
            <a:pPr>
              <a:lnSpc>
                <a:spcPct val="100000"/>
              </a:lnSpc>
              <a:buFont typeface="Wingdings" pitchFamily="2" charset="2"/>
              <a:buChar char="§"/>
            </a:pPr>
            <a:endParaRPr lang="sr-Cyrl-RS" sz="800" b="1" dirty="0">
              <a:latin typeface="Palatino Linotype" pitchFamily="18" charset="0"/>
              <a:cs typeface="Times New Roman" pitchFamily="18" charset="0"/>
            </a:endParaRPr>
          </a:p>
          <a:p>
            <a:pPr lvl="1">
              <a:lnSpc>
                <a:spcPct val="100000"/>
              </a:lnSpc>
            </a:pPr>
            <a:r>
              <a:rPr lang="en-US" b="1" dirty="0">
                <a:solidFill>
                  <a:schemeClr val="accent1"/>
                </a:solidFill>
                <a:latin typeface="Palatino Linotype" pitchFamily="18" charset="0"/>
                <a:cs typeface="Times New Roman" pitchFamily="18" charset="0"/>
              </a:rPr>
              <a:t>In catarrhal phase</a:t>
            </a:r>
            <a:r>
              <a:rPr lang="x-none" b="1">
                <a:solidFill>
                  <a:schemeClr val="accent1"/>
                </a:solidFill>
                <a:latin typeface="Palatino Linotype" pitchFamily="18" charset="0"/>
                <a:cs typeface="Times New Roman" pitchFamily="18" charset="0"/>
              </a:rPr>
              <a:t> </a:t>
            </a:r>
            <a:r>
              <a:rPr lang="en-US" dirty="0" smtClean="0">
                <a:latin typeface="Palatino Linotype" pitchFamily="18" charset="0"/>
                <a:cs typeface="Times New Roman" pitchFamily="18" charset="0"/>
              </a:rPr>
              <a:t>nasal </a:t>
            </a:r>
            <a:r>
              <a:rPr lang="en-US" dirty="0">
                <a:latin typeface="Palatino Linotype" pitchFamily="18" charset="0"/>
                <a:cs typeface="Times New Roman" pitchFamily="18" charset="0"/>
              </a:rPr>
              <a:t>decongestant </a:t>
            </a:r>
            <a:r>
              <a:rPr lang="en-US" dirty="0">
                <a:latin typeface="Palatino Linotype" pitchFamily="18" charset="0"/>
                <a:cs typeface="Times New Roman" pitchFamily="18" charset="0"/>
              </a:rPr>
              <a:t>drops, </a:t>
            </a:r>
            <a:r>
              <a:rPr lang="en-US" dirty="0">
                <a:latin typeface="Palatino Linotype" pitchFamily="18" charset="0"/>
                <a:cs typeface="Times New Roman" pitchFamily="18" charset="0"/>
              </a:rPr>
              <a:t>nose irrigation, </a:t>
            </a:r>
            <a:r>
              <a:rPr lang="en-US" dirty="0">
                <a:latin typeface="Palatino Linotype" pitchFamily="18" charset="0"/>
                <a:cs typeface="Times New Roman" pitchFamily="18" charset="0"/>
              </a:rPr>
              <a:t>regular </a:t>
            </a:r>
            <a:r>
              <a:rPr lang="en-US" dirty="0">
                <a:latin typeface="Palatino Linotype" pitchFamily="18" charset="0"/>
                <a:cs typeface="Times New Roman" pitchFamily="18" charset="0"/>
              </a:rPr>
              <a:t>check-ups</a:t>
            </a:r>
            <a:r>
              <a:rPr lang="sr-Cyrl-RS" dirty="0" smtClean="0">
                <a:latin typeface="Palatino Linotype" pitchFamily="18" charset="0"/>
                <a:cs typeface="Times New Roman" pitchFamily="18" charset="0"/>
              </a:rPr>
              <a:t>.</a:t>
            </a:r>
            <a:endParaRPr lang="en-US" dirty="0" smtClean="0">
              <a:latin typeface="Palatino Linotype" pitchFamily="18" charset="0"/>
              <a:cs typeface="Times New Roman" pitchFamily="18" charset="0"/>
            </a:endParaRPr>
          </a:p>
          <a:p>
            <a:pPr lvl="1">
              <a:lnSpc>
                <a:spcPct val="100000"/>
              </a:lnSpc>
            </a:pPr>
            <a:endParaRPr lang="x-none" dirty="0">
              <a:latin typeface="Palatino Linotype" pitchFamily="18" charset="0"/>
              <a:cs typeface="Times New Roman" pitchFamily="18" charset="0"/>
            </a:endParaRPr>
          </a:p>
          <a:p>
            <a:pPr lvl="1">
              <a:lnSpc>
                <a:spcPct val="100000"/>
              </a:lnSpc>
            </a:pPr>
            <a:r>
              <a:rPr lang="en-US" b="1" dirty="0">
                <a:solidFill>
                  <a:schemeClr val="accent1"/>
                </a:solidFill>
                <a:latin typeface="Palatino Linotype" pitchFamily="18" charset="0"/>
                <a:cs typeface="Times New Roman" pitchFamily="18" charset="0"/>
              </a:rPr>
              <a:t>In</a:t>
            </a:r>
            <a:r>
              <a:rPr lang="x-none" b="1">
                <a:solidFill>
                  <a:schemeClr val="accent1"/>
                </a:solidFill>
                <a:latin typeface="Palatino Linotype" pitchFamily="18" charset="0"/>
                <a:cs typeface="Times New Roman" pitchFamily="18" charset="0"/>
              </a:rPr>
              <a:t> </a:t>
            </a:r>
            <a:r>
              <a:rPr lang="en-US" b="1" dirty="0">
                <a:solidFill>
                  <a:schemeClr val="accent1"/>
                </a:solidFill>
                <a:latin typeface="Palatino Linotype" pitchFamily="18" charset="0"/>
                <a:cs typeface="Times New Roman" pitchFamily="18" charset="0"/>
              </a:rPr>
              <a:t>purulent phase</a:t>
            </a:r>
            <a:r>
              <a:rPr lang="x-none" b="1">
                <a:solidFill>
                  <a:schemeClr val="accent1"/>
                </a:solidFill>
                <a:latin typeface="Palatino Linotype" pitchFamily="18" charset="0"/>
                <a:cs typeface="Times New Roman" pitchFamily="18" charset="0"/>
              </a:rPr>
              <a:t> </a:t>
            </a:r>
            <a:r>
              <a:rPr lang="x-none" smtClean="0">
                <a:latin typeface="Palatino Linotype" pitchFamily="18" charset="0"/>
                <a:cs typeface="Times New Roman" pitchFamily="18" charset="0"/>
              </a:rPr>
              <a:t>–</a:t>
            </a:r>
            <a:r>
              <a:rPr lang="en-US" b="1" dirty="0" smtClean="0">
                <a:latin typeface="Palatino Linotype" pitchFamily="18" charset="0"/>
                <a:cs typeface="Times New Roman" pitchFamily="18" charset="0"/>
              </a:rPr>
              <a:t> </a:t>
            </a:r>
            <a:r>
              <a:rPr lang="en-US" dirty="0" smtClean="0">
                <a:latin typeface="Palatino Linotype" pitchFamily="18" charset="0"/>
                <a:cs typeface="Times New Roman" pitchFamily="18" charset="0"/>
              </a:rPr>
              <a:t>antibiotic </a:t>
            </a:r>
            <a:r>
              <a:rPr lang="en-US" dirty="0">
                <a:latin typeface="Palatino Linotype" pitchFamily="18" charset="0"/>
                <a:cs typeface="Times New Roman" pitchFamily="18" charset="0"/>
              </a:rPr>
              <a:t>therapy according to the protocol, long enough and up to 14 days, analgesics, antipyretics, </a:t>
            </a:r>
            <a:r>
              <a:rPr lang="en-US" dirty="0">
                <a:latin typeface="Palatino Linotype" pitchFamily="18" charset="0"/>
                <a:cs typeface="Times New Roman" pitchFamily="18" charset="0"/>
              </a:rPr>
              <a:t>decongestants</a:t>
            </a:r>
            <a:r>
              <a:rPr lang="sr-Cyrl-RS" dirty="0" smtClean="0">
                <a:latin typeface="Palatino Linotype" pitchFamily="18" charset="0"/>
                <a:cs typeface="Times New Roman" pitchFamily="18" charset="0"/>
              </a:rPr>
              <a:t>.</a:t>
            </a:r>
            <a:endParaRPr lang="en-US" dirty="0" smtClean="0">
              <a:latin typeface="Palatino Linotype" pitchFamily="18" charset="0"/>
              <a:cs typeface="Times New Roman" pitchFamily="18" charset="0"/>
            </a:endParaRPr>
          </a:p>
          <a:p>
            <a:pPr lvl="1">
              <a:lnSpc>
                <a:spcPct val="100000"/>
              </a:lnSpc>
            </a:pPr>
            <a:endParaRPr lang="x-none"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In </a:t>
            </a:r>
            <a:r>
              <a:rPr lang="en-US" sz="2400" dirty="0">
                <a:latin typeface="Palatino Linotype" pitchFamily="18" charset="0"/>
                <a:cs typeface="Times New Roman" pitchFamily="18" charset="0"/>
              </a:rPr>
              <a:t>cases of secretion from the ear, daily </a:t>
            </a:r>
            <a:r>
              <a:rPr lang="en-US" sz="2400" dirty="0">
                <a:latin typeface="Palatino Linotype" pitchFamily="18" charset="0"/>
                <a:cs typeface="Times New Roman" pitchFamily="18" charset="0"/>
              </a:rPr>
              <a:t>ear </a:t>
            </a:r>
            <a:r>
              <a:rPr lang="en-US" sz="2400" dirty="0" err="1">
                <a:latin typeface="Palatino Linotype" pitchFamily="18" charset="0"/>
                <a:cs typeface="Times New Roman" pitchFamily="18" charset="0"/>
              </a:rPr>
              <a:t>microaspiration</a:t>
            </a:r>
            <a:r>
              <a:rPr lang="en-US" sz="2400" dirty="0">
                <a:latin typeface="Palatino Linotype" pitchFamily="18" charset="0"/>
                <a:cs typeface="Times New Roman" pitchFamily="18" charset="0"/>
              </a:rPr>
              <a:t> </a:t>
            </a:r>
            <a:r>
              <a:rPr lang="en-US" sz="2400" dirty="0">
                <a:latin typeface="Palatino Linotype" pitchFamily="18" charset="0"/>
                <a:cs typeface="Times New Roman" pitchFamily="18" charset="0"/>
              </a:rPr>
              <a:t>and local application of antibiotics according to the </a:t>
            </a:r>
            <a:r>
              <a:rPr lang="en-US" sz="2400" dirty="0" err="1">
                <a:latin typeface="Palatino Linotype" pitchFamily="18" charset="0"/>
                <a:cs typeface="Times New Roman" pitchFamily="18" charset="0"/>
              </a:rPr>
              <a:t>antibiogram</a:t>
            </a:r>
            <a:r>
              <a:rPr lang="en-US" sz="2400" dirty="0">
                <a:latin typeface="Palatino Linotype" pitchFamily="18" charset="0"/>
                <a:cs typeface="Times New Roman" pitchFamily="18" charset="0"/>
              </a:rPr>
              <a:t> is required.</a:t>
            </a:r>
          </a:p>
        </p:txBody>
      </p:sp>
      <p:sp>
        <p:nvSpPr>
          <p:cNvPr id="3"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AOM in preschool and schoolchildren and adults</a:t>
            </a:r>
            <a:endParaRPr lang="en-US" sz="3500" b="1" dirty="0">
              <a:solidFill>
                <a:srgbClr val="000099"/>
              </a:solidFill>
              <a:latin typeface="Palatino Linotype" pitchFamily="18" charset="0"/>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83810" y="1583287"/>
            <a:ext cx="10970015" cy="4579388"/>
          </a:xfrm>
        </p:spPr>
        <p:txBody>
          <a:bodyPr>
            <a:normAutofit/>
          </a:bodyPr>
          <a:lstStyle/>
          <a:p>
            <a:pPr>
              <a:buFont typeface="Wingdings" pitchFamily="2" charset="2"/>
              <a:buChar char="§"/>
            </a:pPr>
            <a:r>
              <a:rPr lang="en-US" sz="2400" dirty="0">
                <a:latin typeface="Palatino Linotype" pitchFamily="18" charset="0"/>
                <a:cs typeface="Times New Roman" pitchFamily="18" charset="0"/>
              </a:rPr>
              <a:t>The system of air spaces in the temporal bone is </a:t>
            </a:r>
            <a:r>
              <a:rPr lang="en-US" sz="2400" dirty="0" smtClean="0">
                <a:latin typeface="Palatino Linotype" pitchFamily="18" charset="0"/>
                <a:cs typeface="Times New Roman" pitchFamily="18" charset="0"/>
              </a:rPr>
              <a:t>covered with a </a:t>
            </a:r>
            <a:r>
              <a:rPr lang="en-US" sz="2400" dirty="0">
                <a:latin typeface="Palatino Linotype" pitchFamily="18" charset="0"/>
                <a:cs typeface="Times New Roman" pitchFamily="18" charset="0"/>
              </a:rPr>
              <a:t>single-layered cylindrical epithelium</a:t>
            </a:r>
            <a:r>
              <a:rPr lang="sr-Latn-RS" sz="2400" dirty="0" smtClean="0">
                <a:latin typeface="Palatino Linotype" pitchFamily="18" charset="0"/>
                <a:cs typeface="Times New Roman" pitchFamily="18" charset="0"/>
              </a:rPr>
              <a:t>.</a:t>
            </a:r>
            <a:endParaRPr lang="en-US" sz="2400" dirty="0" smtClean="0">
              <a:latin typeface="Palatino Linotype" pitchFamily="18" charset="0"/>
              <a:cs typeface="Times New Roman" pitchFamily="18" charset="0"/>
            </a:endParaRPr>
          </a:p>
          <a:p>
            <a:pPr>
              <a:buFont typeface="Wingdings" pitchFamily="2" charset="2"/>
              <a:buChar char="§"/>
            </a:pPr>
            <a:endParaRPr lang="en-US" sz="2400" dirty="0" smtClean="0">
              <a:latin typeface="Palatino Linotype" pitchFamily="18" charset="0"/>
              <a:cs typeface="Times New Roman" pitchFamily="18" charset="0"/>
            </a:endParaRPr>
          </a:p>
          <a:p>
            <a:pPr>
              <a:buFont typeface="Wingdings" pitchFamily="2" charset="2"/>
              <a:buChar char="§"/>
            </a:pPr>
            <a:r>
              <a:rPr lang="en-US" sz="2400" dirty="0" smtClean="0">
                <a:latin typeface="Palatino Linotype" pitchFamily="18" charset="0"/>
                <a:cs typeface="Times New Roman" pitchFamily="18" charset="0"/>
              </a:rPr>
              <a:t>Mastoid </a:t>
            </a:r>
            <a:r>
              <a:rPr lang="en-US" sz="2400" dirty="0">
                <a:latin typeface="Palatino Linotype" pitchFamily="18" charset="0"/>
                <a:cs typeface="Times New Roman" pitchFamily="18" charset="0"/>
              </a:rPr>
              <a:t>process, tympanic cavity and </a:t>
            </a:r>
            <a:r>
              <a:rPr lang="en-US" sz="2400" dirty="0" smtClean="0">
                <a:latin typeface="Palatino Linotype" pitchFamily="18" charset="0"/>
                <a:cs typeface="Times New Roman" pitchFamily="18" charset="0"/>
              </a:rPr>
              <a:t>Eustachian </a:t>
            </a:r>
            <a:r>
              <a:rPr lang="en-US" sz="2400" dirty="0">
                <a:latin typeface="Palatino Linotype" pitchFamily="18" charset="0"/>
                <a:cs typeface="Times New Roman" pitchFamily="18" charset="0"/>
              </a:rPr>
              <a:t>tube</a:t>
            </a:r>
            <a:r>
              <a:rPr lang="en-US" sz="2400" dirty="0" smtClean="0">
                <a:latin typeface="Palatino Linotype" pitchFamily="18" charset="0"/>
                <a:cs typeface="Times New Roman" pitchFamily="18" charset="0"/>
              </a:rPr>
              <a:t>.</a:t>
            </a:r>
          </a:p>
          <a:p>
            <a:pPr>
              <a:buFont typeface="Wingdings" pitchFamily="2" charset="2"/>
              <a:buChar char="§"/>
            </a:pPr>
            <a:endParaRPr lang="en-US" sz="2400" dirty="0" smtClean="0">
              <a:latin typeface="Palatino Linotype" pitchFamily="18" charset="0"/>
              <a:cs typeface="Times New Roman" pitchFamily="18" charset="0"/>
            </a:endParaRPr>
          </a:p>
          <a:p>
            <a:pPr>
              <a:buFont typeface="Wingdings" pitchFamily="2" charset="2"/>
              <a:buChar char="§"/>
            </a:pPr>
            <a:r>
              <a:rPr lang="en-US" sz="2400" dirty="0">
                <a:latin typeface="Palatino Linotype" pitchFamily="18" charset="0"/>
                <a:cs typeface="Times New Roman" pitchFamily="18" charset="0"/>
              </a:rPr>
              <a:t>The entire air system is connected via a </a:t>
            </a:r>
            <a:r>
              <a:rPr lang="en-US" sz="2400" dirty="0" smtClean="0">
                <a:latin typeface="Palatino Linotype" pitchFamily="18" charset="0"/>
                <a:cs typeface="Times New Roman" pitchFamily="18" charset="0"/>
              </a:rPr>
              <a:t>Eustachian tube </a:t>
            </a:r>
            <a:r>
              <a:rPr lang="en-US" sz="2400" dirty="0">
                <a:latin typeface="Palatino Linotype" pitchFamily="18" charset="0"/>
                <a:cs typeface="Times New Roman" pitchFamily="18" charset="0"/>
              </a:rPr>
              <a:t>and is open to the </a:t>
            </a:r>
            <a:r>
              <a:rPr lang="en-US" sz="2400" dirty="0" smtClean="0">
                <a:latin typeface="Palatino Linotype" pitchFamily="18" charset="0"/>
                <a:cs typeface="Times New Roman" pitchFamily="18" charset="0"/>
              </a:rPr>
              <a:t>environment</a:t>
            </a:r>
            <a:r>
              <a:rPr lang="en-US" sz="2400" dirty="0">
                <a:latin typeface="Palatino Linotype" pitchFamily="18" charset="0"/>
                <a:cs typeface="Times New Roman" pitchFamily="18" charset="0"/>
              </a:rPr>
              <a:t>, which has physiological significance</a:t>
            </a:r>
            <a:r>
              <a:rPr lang="sr-Latn-RS" sz="2400" dirty="0" smtClean="0">
                <a:latin typeface="Palatino Linotype" pitchFamily="18" charset="0"/>
                <a:cs typeface="Times New Roman" pitchFamily="18" charset="0"/>
              </a:rPr>
              <a:t>.</a:t>
            </a:r>
            <a:endParaRPr lang="en-US" sz="2400" dirty="0">
              <a:latin typeface="Palatino Linotype" pitchFamily="18" charset="0"/>
              <a:cs typeface="Times New Roman" pitchFamily="18" charset="0"/>
            </a:endParaRPr>
          </a:p>
        </p:txBody>
      </p:sp>
      <p:sp>
        <p:nvSpPr>
          <p:cNvPr id="3" name="Title 1"/>
          <p:cNvSpPr txBox="1">
            <a:spLocks/>
          </p:cNvSpPr>
          <p:nvPr/>
        </p:nvSpPr>
        <p:spPr>
          <a:xfrm>
            <a:off x="0" y="0"/>
            <a:ext cx="12192000" cy="1066800"/>
          </a:xfrm>
          <a:prstGeom prst="rect">
            <a:avLst/>
          </a:prstGeom>
          <a:gradFill>
            <a:gsLst>
              <a:gs pos="0">
                <a:srgbClr val="183457">
                  <a:lumMod val="75000"/>
                </a:srgbClr>
              </a:gs>
              <a:gs pos="50000">
                <a:schemeClr val="accent1">
                  <a:lumMod val="75000"/>
                  <a:shade val="67500"/>
                  <a:satMod val="115000"/>
                </a:schemeClr>
              </a:gs>
              <a:gs pos="100000">
                <a:schemeClr val="accent1">
                  <a:lumMod val="75000"/>
                  <a:shade val="100000"/>
                  <a:satMod val="115000"/>
                </a:schemeClr>
              </a:gs>
            </a:gsLst>
            <a:lin ang="0" scaled="1"/>
          </a:grad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prstClr val="white"/>
                </a:solidFill>
                <a:latin typeface="Palatino Linotype" pitchFamily="18" charset="0"/>
              </a:rPr>
              <a:t>Acute inflammation of the middle ear </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19124" y="1560774"/>
            <a:ext cx="10963275" cy="4601901"/>
          </a:xfrm>
        </p:spPr>
        <p:txBody>
          <a:bodyPr vert="horz" lIns="91440" tIns="45720" rIns="91440" bIns="45720" rtlCol="0">
            <a:normAutofit/>
          </a:bodyPr>
          <a:lstStyle/>
          <a:p>
            <a:pPr>
              <a:lnSpc>
                <a:spcPct val="100000"/>
              </a:lnSpc>
              <a:buFont typeface="Wingdings" pitchFamily="2" charset="2"/>
              <a:buChar char="§"/>
            </a:pPr>
            <a:r>
              <a:rPr lang="en-US" sz="2400" dirty="0">
                <a:latin typeface="Palatino Linotype" pitchFamily="18" charset="0"/>
                <a:cs typeface="Times New Roman" pitchFamily="18" charset="0"/>
              </a:rPr>
              <a:t>If hearing loss persists after 14 days, audiometry and tympanometry are indicated, which register </a:t>
            </a:r>
            <a:r>
              <a:rPr lang="en-US" sz="2400" dirty="0">
                <a:latin typeface="Palatino Linotype" pitchFamily="18" charset="0"/>
                <a:cs typeface="Times New Roman" pitchFamily="18" charset="0"/>
              </a:rPr>
              <a:t>presence of the </a:t>
            </a:r>
            <a:r>
              <a:rPr lang="en-US" sz="2400" dirty="0">
                <a:latin typeface="Palatino Linotype" pitchFamily="18" charset="0"/>
                <a:cs typeface="Times New Roman" pitchFamily="18" charset="0"/>
              </a:rPr>
              <a:t>secretion in the tympanic cavity</a:t>
            </a:r>
            <a:r>
              <a:rPr lang="en-US" sz="2400" dirty="0" smtClean="0">
                <a:latin typeface="Palatino Linotype" pitchFamily="18" charset="0"/>
                <a:cs typeface="Times New Roman" pitchFamily="18" charset="0"/>
              </a:rPr>
              <a:t>.</a:t>
            </a:r>
          </a:p>
          <a:p>
            <a:pPr marL="0" indent="0">
              <a:lnSpc>
                <a:spcPct val="100000"/>
              </a:lnSpc>
              <a:buNone/>
            </a:pPr>
            <a:endParaRPr lang="en-US" sz="24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If the secretion </a:t>
            </a:r>
            <a:r>
              <a:rPr lang="en-US" sz="2400" dirty="0">
                <a:latin typeface="Palatino Linotype" pitchFamily="18" charset="0"/>
                <a:cs typeface="Times New Roman" pitchFamily="18" charset="0"/>
              </a:rPr>
              <a:t>is persistent, </a:t>
            </a:r>
            <a:r>
              <a:rPr lang="en-US" sz="2400" dirty="0">
                <a:latin typeface="Palatino Linotype" pitchFamily="18" charset="0"/>
                <a:cs typeface="Times New Roman" pitchFamily="18" charset="0"/>
              </a:rPr>
              <a:t>repeat the antibiotic therapy according to the protocol</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24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If the local status, </a:t>
            </a:r>
            <a:r>
              <a:rPr lang="en-US" sz="2400" dirty="0" err="1">
                <a:latin typeface="Palatino Linotype" pitchFamily="18" charset="0"/>
                <a:cs typeface="Times New Roman" pitchFamily="18" charset="0"/>
              </a:rPr>
              <a:t>tympanometric</a:t>
            </a:r>
            <a:r>
              <a:rPr lang="en-US" sz="2400" dirty="0">
                <a:latin typeface="Palatino Linotype" pitchFamily="18" charset="0"/>
                <a:cs typeface="Times New Roman" pitchFamily="18" charset="0"/>
              </a:rPr>
              <a:t> and laboratory parameters do not improve, paracentesis is indicated.</a:t>
            </a:r>
          </a:p>
        </p:txBody>
      </p:sp>
      <p:sp>
        <p:nvSpPr>
          <p:cNvPr id="3"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AOM in preschool and schoolchildren and adults</a:t>
            </a:r>
            <a:endParaRPr lang="en-US" sz="3500" b="1" dirty="0">
              <a:solidFill>
                <a:srgbClr val="000099"/>
              </a:solidFill>
              <a:latin typeface="Palatino Linotype" pitchFamily="18" charset="0"/>
            </a:endParaRP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0075" y="1569929"/>
            <a:ext cx="10991850" cy="4573696"/>
          </a:xfrm>
        </p:spPr>
        <p:txBody>
          <a:bodyPr vert="horz" lIns="91440" tIns="45720" rIns="91440" bIns="45720" rtlCol="0">
            <a:normAutofit/>
          </a:bodyPr>
          <a:lstStyle/>
          <a:p>
            <a:pPr>
              <a:lnSpc>
                <a:spcPct val="100000"/>
              </a:lnSpc>
              <a:buFont typeface="Wingdings" pitchFamily="2" charset="2"/>
              <a:buChar char="§"/>
            </a:pPr>
            <a:r>
              <a:rPr lang="en-US" sz="2400" dirty="0">
                <a:latin typeface="Palatino Linotype" pitchFamily="18" charset="0"/>
                <a:cs typeface="Times New Roman" pitchFamily="18" charset="0"/>
              </a:rPr>
              <a:t>In the course of some viral and bacterial infectious diseases, </a:t>
            </a:r>
            <a:r>
              <a:rPr lang="en-US" sz="2400" dirty="0">
                <a:latin typeface="Palatino Linotype" pitchFamily="18" charset="0"/>
                <a:cs typeface="Times New Roman" pitchFamily="18" charset="0"/>
              </a:rPr>
              <a:t>AOM occurs </a:t>
            </a:r>
            <a:r>
              <a:rPr lang="en-US" sz="2400" dirty="0">
                <a:latin typeface="Palatino Linotype" pitchFamily="18" charset="0"/>
                <a:cs typeface="Times New Roman" pitchFamily="18" charset="0"/>
              </a:rPr>
              <a:t>as a concomitant disease (</a:t>
            </a:r>
            <a:r>
              <a:rPr lang="en-US" sz="2400" dirty="0">
                <a:latin typeface="Palatino Linotype" pitchFamily="18" charset="0"/>
                <a:cs typeface="Times New Roman" pitchFamily="18" charset="0"/>
              </a:rPr>
              <a:t>influenza, scarlet </a:t>
            </a:r>
            <a:r>
              <a:rPr lang="en-US" sz="2400" dirty="0">
                <a:latin typeface="Palatino Linotype" pitchFamily="18" charset="0"/>
                <a:cs typeface="Times New Roman" pitchFamily="18" charset="0"/>
              </a:rPr>
              <a:t>fever and diphtheria</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24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The infection can be transmitted </a:t>
            </a:r>
            <a:r>
              <a:rPr lang="en-US" sz="2400" dirty="0" err="1">
                <a:latin typeface="Palatino Linotype" pitchFamily="18" charset="0"/>
                <a:cs typeface="Times New Roman" pitchFamily="18" charset="0"/>
              </a:rPr>
              <a:t>hematogenously</a:t>
            </a:r>
            <a:r>
              <a:rPr lang="en-US" sz="2400" dirty="0">
                <a:latin typeface="Palatino Linotype" pitchFamily="18" charset="0"/>
                <a:cs typeface="Times New Roman" pitchFamily="18" charset="0"/>
              </a:rPr>
              <a:t> or </a:t>
            </a:r>
            <a:r>
              <a:rPr lang="en-US" sz="2400" dirty="0">
                <a:latin typeface="Palatino Linotype" pitchFamily="18" charset="0"/>
                <a:cs typeface="Times New Roman" pitchFamily="18" charset="0"/>
              </a:rPr>
              <a:t>through Eustachian tube</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24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AOM develops </a:t>
            </a:r>
            <a:r>
              <a:rPr lang="en-US" sz="2400" dirty="0">
                <a:latin typeface="Palatino Linotype" pitchFamily="18" charset="0"/>
                <a:cs typeface="Times New Roman" pitchFamily="18" charset="0"/>
              </a:rPr>
              <a:t>as a classic inflammation or as a particularly severe infection with bone destruction</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24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These forms </a:t>
            </a:r>
            <a:r>
              <a:rPr lang="en-US" sz="2400" dirty="0">
                <a:latin typeface="Palatino Linotype" pitchFamily="18" charset="0"/>
                <a:cs typeface="Times New Roman" pitchFamily="18" charset="0"/>
              </a:rPr>
              <a:t>of </a:t>
            </a:r>
            <a:r>
              <a:rPr lang="en-US" sz="2400" dirty="0" err="1">
                <a:latin typeface="Palatino Linotype" pitchFamily="18" charset="0"/>
                <a:cs typeface="Times New Roman" pitchFamily="18" charset="0"/>
              </a:rPr>
              <a:t>AOM</a:t>
            </a:r>
            <a:r>
              <a:rPr lang="en-US" sz="2400" dirty="0">
                <a:latin typeface="Palatino Linotype" pitchFamily="18" charset="0"/>
                <a:cs typeface="Times New Roman" pitchFamily="18" charset="0"/>
              </a:rPr>
              <a:t> are </a:t>
            </a:r>
            <a:r>
              <a:rPr lang="en-US" sz="2400" dirty="0">
                <a:latin typeface="Palatino Linotype" pitchFamily="18" charset="0"/>
                <a:cs typeface="Times New Roman" pitchFamily="18" charset="0"/>
              </a:rPr>
              <a:t>rarely seen today.</a:t>
            </a:r>
          </a:p>
        </p:txBody>
      </p:sp>
      <p:sp>
        <p:nvSpPr>
          <p:cNvPr id="4"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AOM in infectious diseases</a:t>
            </a:r>
            <a:endParaRPr lang="en-US" sz="3500" b="1" dirty="0">
              <a:solidFill>
                <a:srgbClr val="000099"/>
              </a:solidFill>
              <a:latin typeface="Palatino Linotype" pitchFamily="18" charset="0"/>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0074" y="1609971"/>
            <a:ext cx="11001375" cy="4552703"/>
          </a:xfrm>
        </p:spPr>
        <p:txBody>
          <a:bodyPr vert="horz" lIns="91440" tIns="45720" rIns="91440" bIns="45720" rtlCol="0">
            <a:normAutofit/>
          </a:bodyPr>
          <a:lstStyle/>
          <a:p>
            <a:pPr>
              <a:lnSpc>
                <a:spcPct val="100000"/>
              </a:lnSpc>
              <a:buFont typeface="Wingdings" pitchFamily="2" charset="2"/>
              <a:buChar char="§"/>
            </a:pPr>
            <a:r>
              <a:rPr lang="en-US" sz="2400" dirty="0">
                <a:latin typeface="Palatino Linotype" pitchFamily="18" charset="0"/>
                <a:cs typeface="Times New Roman" pitchFamily="18" charset="0"/>
              </a:rPr>
              <a:t>Subacute</a:t>
            </a:r>
            <a:r>
              <a:rPr lang="en-US" sz="2400" dirty="0">
                <a:latin typeface="Palatino Linotype" pitchFamily="18" charset="0"/>
                <a:cs typeface="Times New Roman" pitchFamily="18" charset="0"/>
              </a:rPr>
              <a:t> non-specific inflammatory process of the mucous </a:t>
            </a:r>
            <a:r>
              <a:rPr lang="en-US" sz="2400" dirty="0">
                <a:latin typeface="Palatino Linotype" pitchFamily="18" charset="0"/>
                <a:cs typeface="Times New Roman" pitchFamily="18" charset="0"/>
              </a:rPr>
              <a:t>lining, </a:t>
            </a:r>
            <a:r>
              <a:rPr lang="en-US" sz="2400" dirty="0">
                <a:latin typeface="Palatino Linotype" pitchFamily="18" charset="0"/>
                <a:cs typeface="Times New Roman" pitchFamily="18" charset="0"/>
              </a:rPr>
              <a:t>but also of the bones of the middle ear</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800" dirty="0">
              <a:latin typeface="Palatino Linotype" pitchFamily="18" charset="0"/>
              <a:cs typeface="Times New Roman" pitchFamily="18" charset="0"/>
            </a:endParaRPr>
          </a:p>
          <a:p>
            <a:pPr>
              <a:lnSpc>
                <a:spcPct val="100000"/>
              </a:lnSpc>
              <a:buFont typeface="Wingdings" pitchFamily="2" charset="2"/>
              <a:buChar char="§"/>
            </a:pPr>
            <a:r>
              <a:rPr lang="x-none" sz="2400">
                <a:latin typeface="Palatino Linotype" pitchFamily="18" charset="0"/>
                <a:cs typeface="Times New Roman" pitchFamily="18" charset="0"/>
              </a:rPr>
              <a:t>Pneumococcus </a:t>
            </a:r>
            <a:r>
              <a:rPr lang="x-none" sz="2400" dirty="0">
                <a:latin typeface="Palatino Linotype" pitchFamily="18" charset="0"/>
                <a:cs typeface="Times New Roman" pitchFamily="18" charset="0"/>
              </a:rPr>
              <a:t>type </a:t>
            </a:r>
            <a:r>
              <a:rPr lang="x-none" sz="2400">
                <a:latin typeface="Palatino Linotype" pitchFamily="18" charset="0"/>
                <a:cs typeface="Times New Roman" pitchFamily="18" charset="0"/>
              </a:rPr>
              <a:t>III</a:t>
            </a:r>
            <a:r>
              <a:rPr lang="sr-Cyrl-RS" sz="2400" dirty="0" smtClean="0">
                <a:latin typeface="Palatino Linotype" pitchFamily="18" charset="0"/>
                <a:cs typeface="Times New Roman" pitchFamily="18" charset="0"/>
              </a:rPr>
              <a:t>.</a:t>
            </a:r>
            <a:endParaRPr lang="en-US" sz="2400" dirty="0" smtClean="0">
              <a:latin typeface="Palatino Linotype" pitchFamily="18" charset="0"/>
              <a:cs typeface="Times New Roman" pitchFamily="18" charset="0"/>
            </a:endParaRPr>
          </a:p>
          <a:p>
            <a:pPr>
              <a:lnSpc>
                <a:spcPct val="100000"/>
              </a:lnSpc>
              <a:buFont typeface="Wingdings" pitchFamily="2" charset="2"/>
              <a:buChar char="§"/>
            </a:pPr>
            <a:endParaRPr lang="x-none"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A serious illness, often with complications, occurs in the elderly</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It originates in the usual way, but has an insidious and obscure course</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Granulations occur in the pneumatic </a:t>
            </a:r>
            <a:r>
              <a:rPr lang="en-US" sz="2400" dirty="0">
                <a:latin typeface="Palatino Linotype" pitchFamily="18" charset="0"/>
                <a:cs typeface="Times New Roman" pitchFamily="18" charset="0"/>
              </a:rPr>
              <a:t>system of middle ear, </a:t>
            </a:r>
            <a:r>
              <a:rPr lang="en-US" sz="2400" dirty="0">
                <a:latin typeface="Palatino Linotype" pitchFamily="18" charset="0"/>
                <a:cs typeface="Times New Roman" pitchFamily="18" charset="0"/>
              </a:rPr>
              <a:t>which allows the infection to spread to the </a:t>
            </a:r>
            <a:r>
              <a:rPr lang="en-US" sz="2400" dirty="0" err="1">
                <a:latin typeface="Palatino Linotype" pitchFamily="18" charset="0"/>
                <a:cs typeface="Times New Roman" pitchFamily="18" charset="0"/>
              </a:rPr>
              <a:t>endocranium</a:t>
            </a:r>
            <a:r>
              <a:rPr lang="en-US" sz="2400" dirty="0">
                <a:latin typeface="Palatino Linotype" pitchFamily="18" charset="0"/>
                <a:cs typeface="Times New Roman" pitchFamily="18" charset="0"/>
              </a:rPr>
              <a:t>, </a:t>
            </a:r>
            <a:r>
              <a:rPr lang="en-US" sz="2400" dirty="0" err="1">
                <a:latin typeface="Palatino Linotype" pitchFamily="18" charset="0"/>
                <a:cs typeface="Times New Roman" pitchFamily="18" charset="0"/>
              </a:rPr>
              <a:t>intratemporal</a:t>
            </a:r>
            <a:r>
              <a:rPr lang="en-US" sz="2400" dirty="0">
                <a:latin typeface="Palatino Linotype" pitchFamily="18" charset="0"/>
                <a:cs typeface="Times New Roman" pitchFamily="18" charset="0"/>
              </a:rPr>
              <a:t> </a:t>
            </a:r>
            <a:r>
              <a:rPr lang="en-US" sz="2400" dirty="0">
                <a:latin typeface="Palatino Linotype" pitchFamily="18" charset="0"/>
                <a:cs typeface="Times New Roman" pitchFamily="18" charset="0"/>
              </a:rPr>
              <a:t>structures and the facial nerve.</a:t>
            </a:r>
          </a:p>
        </p:txBody>
      </p:sp>
      <p:sp>
        <p:nvSpPr>
          <p:cNvPr id="4"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err="1">
                <a:solidFill>
                  <a:srgbClr val="000099"/>
                </a:solidFill>
                <a:latin typeface="Palatino Linotype" pitchFamily="18" charset="0"/>
              </a:rPr>
              <a:t>Mucoid</a:t>
            </a:r>
            <a:r>
              <a:rPr lang="en-US" sz="3500" b="1" dirty="0">
                <a:solidFill>
                  <a:srgbClr val="000099"/>
                </a:solidFill>
                <a:latin typeface="Palatino Linotype" pitchFamily="18" charset="0"/>
              </a:rPr>
              <a:t> otitis</a:t>
            </a:r>
            <a:endParaRPr lang="en-US" sz="3500" b="1" dirty="0">
              <a:solidFill>
                <a:srgbClr val="000099"/>
              </a:solidFill>
              <a:latin typeface="Palatino Linotype" pitchFamily="18" charset="0"/>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96838" y="1602142"/>
            <a:ext cx="10918887" cy="4579583"/>
          </a:xfrm>
        </p:spPr>
        <p:txBody>
          <a:bodyPr vert="horz" lIns="91440" tIns="45720" rIns="91440" bIns="45720" rtlCol="0">
            <a:normAutofit/>
          </a:bodyPr>
          <a:lstStyle/>
          <a:p>
            <a:pPr>
              <a:lnSpc>
                <a:spcPct val="100000"/>
              </a:lnSpc>
              <a:buFont typeface="Wingdings" pitchFamily="2" charset="2"/>
              <a:buChar char="§"/>
            </a:pPr>
            <a:r>
              <a:rPr lang="en-US" sz="2400" b="1" dirty="0">
                <a:solidFill>
                  <a:schemeClr val="accent1"/>
                </a:solidFill>
                <a:latin typeface="Palatino Linotype" pitchFamily="18" charset="0"/>
                <a:cs typeface="Times New Roman" pitchFamily="18" charset="0"/>
              </a:rPr>
              <a:t>Clinical presentation</a:t>
            </a:r>
            <a:r>
              <a:rPr lang="sr-Cyrl-RS" sz="2400" b="1" dirty="0">
                <a:solidFill>
                  <a:schemeClr val="accent1"/>
                </a:solidFill>
                <a:latin typeface="Palatino Linotype" pitchFamily="18" charset="0"/>
                <a:cs typeface="Times New Roman" pitchFamily="18" charset="0"/>
              </a:rPr>
              <a:t>: </a:t>
            </a:r>
            <a:r>
              <a:rPr lang="en-US" sz="2400" dirty="0">
                <a:latin typeface="Palatino Linotype" pitchFamily="18" charset="0"/>
                <a:cs typeface="Times New Roman" pitchFamily="18" charset="0"/>
              </a:rPr>
              <a:t>deafness</a:t>
            </a:r>
            <a:r>
              <a:rPr lang="en-US" sz="2400" dirty="0">
                <a:latin typeface="Palatino Linotype" pitchFamily="18" charset="0"/>
                <a:cs typeface="Times New Roman" pitchFamily="18" charset="0"/>
              </a:rPr>
              <a:t>, tinnitus, fever</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x-none"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If it is not recognized in time, complications arise after a few weeks</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800" dirty="0">
              <a:latin typeface="Palatino Linotype" pitchFamily="18" charset="0"/>
              <a:cs typeface="Times New Roman" pitchFamily="18" charset="0"/>
            </a:endParaRPr>
          </a:p>
          <a:p>
            <a:pPr>
              <a:lnSpc>
                <a:spcPct val="100000"/>
              </a:lnSpc>
              <a:buFont typeface="Wingdings" pitchFamily="2" charset="2"/>
              <a:buChar char="§"/>
            </a:pPr>
            <a:r>
              <a:rPr lang="en-US" sz="2400" b="1" dirty="0">
                <a:solidFill>
                  <a:schemeClr val="accent1"/>
                </a:solidFill>
                <a:latin typeface="Palatino Linotype" pitchFamily="18" charset="0"/>
                <a:cs typeface="Times New Roman" pitchFamily="18" charset="0"/>
              </a:rPr>
              <a:t>Otoscopy</a:t>
            </a:r>
            <a:r>
              <a:rPr lang="x-none" sz="2400" b="1">
                <a:solidFill>
                  <a:schemeClr val="accent1"/>
                </a:solidFill>
                <a:latin typeface="Palatino Linotype" pitchFamily="18" charset="0"/>
                <a:cs typeface="Times New Roman" pitchFamily="18" charset="0"/>
              </a:rPr>
              <a:t>:</a:t>
            </a:r>
            <a:r>
              <a:rPr lang="sr-Cyrl-RS" sz="2400" dirty="0">
                <a:latin typeface="Palatino Linotype" pitchFamily="18" charset="0"/>
                <a:cs typeface="Times New Roman" pitchFamily="18" charset="0"/>
              </a:rPr>
              <a:t> </a:t>
            </a:r>
            <a:r>
              <a:rPr lang="en-US" sz="2400" dirty="0">
                <a:latin typeface="Palatino Linotype" pitchFamily="18" charset="0"/>
                <a:cs typeface="Times New Roman" pitchFamily="18" charset="0"/>
              </a:rPr>
              <a:t>intact but thickened tympanic membrane, greyish or </a:t>
            </a:r>
            <a:r>
              <a:rPr lang="en-US" sz="2400" dirty="0">
                <a:latin typeface="Palatino Linotype" pitchFamily="18" charset="0"/>
                <a:cs typeface="Times New Roman" pitchFamily="18" charset="0"/>
              </a:rPr>
              <a:t>livid</a:t>
            </a:r>
            <a:r>
              <a:rPr lang="sr-Cyrl-RS" sz="2400" dirty="0">
                <a:latin typeface="Palatino Linotype" pitchFamily="18" charset="0"/>
                <a:cs typeface="Times New Roman" pitchFamily="18" charset="0"/>
              </a:rPr>
              <a:t>.</a:t>
            </a:r>
            <a:r>
              <a:rPr lang="x-none" sz="2400">
                <a:latin typeface="Palatino Linotype" pitchFamily="18" charset="0"/>
                <a:cs typeface="Times New Roman" pitchFamily="18" charset="0"/>
              </a:rPr>
              <a:t> </a:t>
            </a:r>
            <a:endParaRPr lang="en-US" sz="2400" dirty="0" smtClean="0">
              <a:latin typeface="Palatino Linotype" pitchFamily="18" charset="0"/>
              <a:cs typeface="Times New Roman" pitchFamily="18" charset="0"/>
            </a:endParaRPr>
          </a:p>
          <a:p>
            <a:pPr>
              <a:lnSpc>
                <a:spcPct val="100000"/>
              </a:lnSpc>
              <a:buFont typeface="Wingdings" pitchFamily="2" charset="2"/>
              <a:buChar char="§"/>
            </a:pPr>
            <a:endParaRPr lang="x-none" sz="800" dirty="0">
              <a:latin typeface="Palatino Linotype" pitchFamily="18" charset="0"/>
              <a:cs typeface="Times New Roman" pitchFamily="18" charset="0"/>
            </a:endParaRPr>
          </a:p>
          <a:p>
            <a:pPr>
              <a:lnSpc>
                <a:spcPct val="100000"/>
              </a:lnSpc>
              <a:buFont typeface="Wingdings" pitchFamily="2" charset="2"/>
              <a:buChar char="§"/>
            </a:pPr>
            <a:r>
              <a:rPr lang="en-US" sz="2400" b="1" dirty="0">
                <a:solidFill>
                  <a:schemeClr val="accent1"/>
                </a:solidFill>
                <a:latin typeface="Palatino Linotype" pitchFamily="18" charset="0"/>
                <a:cs typeface="Times New Roman" pitchFamily="18" charset="0"/>
              </a:rPr>
              <a:t>Audiometry</a:t>
            </a:r>
            <a:r>
              <a:rPr lang="x-none" sz="2400" b="1">
                <a:solidFill>
                  <a:schemeClr val="accent1"/>
                </a:solidFill>
                <a:latin typeface="Palatino Linotype" pitchFamily="18" charset="0"/>
                <a:cs typeface="Times New Roman" pitchFamily="18" charset="0"/>
              </a:rPr>
              <a:t>:</a:t>
            </a:r>
            <a:r>
              <a:rPr lang="sr-Cyrl-RS" sz="2400" dirty="0">
                <a:latin typeface="Palatino Linotype" pitchFamily="18" charset="0"/>
                <a:cs typeface="Times New Roman" pitchFamily="18" charset="0"/>
              </a:rPr>
              <a:t> </a:t>
            </a:r>
            <a:r>
              <a:rPr lang="en-US" sz="2400" dirty="0">
                <a:latin typeface="Palatino Linotype" pitchFamily="18" charset="0"/>
                <a:cs typeface="Times New Roman" pitchFamily="18" charset="0"/>
              </a:rPr>
              <a:t>mixed or conductive hearing loss</a:t>
            </a:r>
            <a:r>
              <a:rPr lang="x-none" sz="2400" smtClean="0">
                <a:latin typeface="Palatino Linotype" pitchFamily="18" charset="0"/>
                <a:cs typeface="Times New Roman" pitchFamily="18" charset="0"/>
              </a:rPr>
              <a:t>.</a:t>
            </a:r>
            <a:endParaRPr lang="en-US" sz="2400" dirty="0" smtClean="0">
              <a:latin typeface="Palatino Linotype" pitchFamily="18" charset="0"/>
              <a:cs typeface="Times New Roman" pitchFamily="18" charset="0"/>
            </a:endParaRPr>
          </a:p>
          <a:p>
            <a:pPr>
              <a:lnSpc>
                <a:spcPct val="100000"/>
              </a:lnSpc>
              <a:buFont typeface="Wingdings" pitchFamily="2" charset="2"/>
              <a:buChar char="§"/>
            </a:pPr>
            <a:endParaRPr lang="x-none" sz="800" dirty="0">
              <a:latin typeface="Palatino Linotype" pitchFamily="18" charset="0"/>
              <a:cs typeface="Times New Roman" pitchFamily="18" charset="0"/>
            </a:endParaRPr>
          </a:p>
          <a:p>
            <a:pPr>
              <a:lnSpc>
                <a:spcPct val="100000"/>
              </a:lnSpc>
              <a:buFont typeface="Wingdings" pitchFamily="2" charset="2"/>
              <a:buChar char="§"/>
            </a:pPr>
            <a:r>
              <a:rPr lang="en-US" sz="2400" b="1" dirty="0">
                <a:solidFill>
                  <a:schemeClr val="accent1"/>
                </a:solidFill>
                <a:latin typeface="Palatino Linotype" pitchFamily="18" charset="0"/>
                <a:cs typeface="Times New Roman" pitchFamily="18" charset="0"/>
              </a:rPr>
              <a:t>Temporal bone CT</a:t>
            </a:r>
            <a:r>
              <a:rPr lang="x-none" sz="2400" b="1">
                <a:solidFill>
                  <a:schemeClr val="accent1"/>
                </a:solidFill>
                <a:latin typeface="Palatino Linotype" pitchFamily="18" charset="0"/>
                <a:cs typeface="Times New Roman" pitchFamily="18" charset="0"/>
              </a:rPr>
              <a:t>:</a:t>
            </a:r>
            <a:r>
              <a:rPr lang="sr-Cyrl-RS" sz="2400" dirty="0">
                <a:latin typeface="Palatino Linotype" pitchFamily="18" charset="0"/>
                <a:cs typeface="Times New Roman" pitchFamily="18" charset="0"/>
              </a:rPr>
              <a:t> </a:t>
            </a:r>
            <a:r>
              <a:rPr lang="en-US" sz="2400" dirty="0">
                <a:latin typeface="Palatino Linotype" pitchFamily="18" charset="0"/>
                <a:cs typeface="Times New Roman" pitchFamily="18" charset="0"/>
              </a:rPr>
              <a:t>bone destruction</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x-none" sz="800" dirty="0">
              <a:latin typeface="Palatino Linotype" pitchFamily="18" charset="0"/>
              <a:cs typeface="Times New Roman" pitchFamily="18" charset="0"/>
            </a:endParaRPr>
          </a:p>
          <a:p>
            <a:pPr>
              <a:lnSpc>
                <a:spcPct val="100000"/>
              </a:lnSpc>
              <a:buFont typeface="Wingdings" pitchFamily="2" charset="2"/>
              <a:buChar char="§"/>
            </a:pPr>
            <a:r>
              <a:rPr lang="en-US" sz="2400" b="1" dirty="0">
                <a:solidFill>
                  <a:schemeClr val="accent1"/>
                </a:solidFill>
                <a:latin typeface="Palatino Linotype" pitchFamily="18" charset="0"/>
                <a:cs typeface="Times New Roman" pitchFamily="18" charset="0"/>
              </a:rPr>
              <a:t>Therapy</a:t>
            </a:r>
            <a:r>
              <a:rPr lang="sr-Cyrl-RS" sz="2400" b="1" dirty="0">
                <a:solidFill>
                  <a:schemeClr val="accent1"/>
                </a:solidFill>
                <a:latin typeface="Palatino Linotype" pitchFamily="18" charset="0"/>
                <a:cs typeface="Times New Roman" pitchFamily="18" charset="0"/>
              </a:rPr>
              <a:t>:</a:t>
            </a:r>
            <a:r>
              <a:rPr lang="x-none" sz="2400" b="1">
                <a:solidFill>
                  <a:schemeClr val="accent1"/>
                </a:solidFill>
                <a:latin typeface="Palatino Linotype" pitchFamily="18" charset="0"/>
                <a:cs typeface="Times New Roman" pitchFamily="18" charset="0"/>
              </a:rPr>
              <a:t> </a:t>
            </a:r>
            <a:r>
              <a:rPr lang="en-US" sz="2400" dirty="0">
                <a:latin typeface="Palatino Linotype" pitchFamily="18" charset="0"/>
                <a:cs typeface="Times New Roman" pitchFamily="18" charset="0"/>
              </a:rPr>
              <a:t>surgical, antibiotics</a:t>
            </a:r>
            <a:r>
              <a:rPr lang="x-none" sz="2400">
                <a:latin typeface="Palatino Linotype" pitchFamily="18" charset="0"/>
                <a:cs typeface="Times New Roman" pitchFamily="18" charset="0"/>
              </a:rPr>
              <a:t>.</a:t>
            </a:r>
            <a:endParaRPr lang="x-none" sz="2400" dirty="0">
              <a:latin typeface="Palatino Linotype" pitchFamily="18" charset="0"/>
              <a:cs typeface="Times New Roman" pitchFamily="18" charset="0"/>
            </a:endParaRPr>
          </a:p>
          <a:p>
            <a:pPr>
              <a:lnSpc>
                <a:spcPct val="100000"/>
              </a:lnSpc>
              <a:buFont typeface="Wingdings" pitchFamily="2" charset="2"/>
              <a:buChar char="§"/>
            </a:pPr>
            <a:endParaRPr lang="en-US" sz="2400" dirty="0">
              <a:latin typeface="Palatino Linotype" pitchFamily="18" charset="0"/>
              <a:cs typeface="Times New Roman" pitchFamily="18" charset="0"/>
            </a:endParaRPr>
          </a:p>
        </p:txBody>
      </p:sp>
      <p:sp>
        <p:nvSpPr>
          <p:cNvPr id="3"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err="1">
                <a:solidFill>
                  <a:srgbClr val="000099"/>
                </a:solidFill>
                <a:latin typeface="Palatino Linotype" pitchFamily="18" charset="0"/>
              </a:rPr>
              <a:t>Mucoid</a:t>
            </a:r>
            <a:r>
              <a:rPr lang="en-US" sz="3500" b="1" dirty="0">
                <a:solidFill>
                  <a:srgbClr val="000099"/>
                </a:solidFill>
                <a:latin typeface="Palatino Linotype" pitchFamily="18" charset="0"/>
              </a:rPr>
              <a:t> otitis</a:t>
            </a:r>
            <a:endParaRPr lang="en-US" sz="3500" b="1" dirty="0">
              <a:solidFill>
                <a:srgbClr val="000099"/>
              </a:solidFill>
              <a:latin typeface="Palatino Linotype" pitchFamily="18" charset="0"/>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28650" y="1595915"/>
            <a:ext cx="10953750" cy="4585810"/>
          </a:xfrm>
        </p:spPr>
        <p:txBody>
          <a:bodyPr vert="horz" lIns="91440" tIns="45720" rIns="91440" bIns="45720" rtlCol="0">
            <a:normAutofit/>
          </a:bodyPr>
          <a:lstStyle/>
          <a:p>
            <a:pPr>
              <a:lnSpc>
                <a:spcPct val="100000"/>
              </a:lnSpc>
              <a:buFont typeface="Wingdings" pitchFamily="2" charset="2"/>
              <a:buChar char="§"/>
            </a:pPr>
            <a:r>
              <a:rPr lang="en-US" sz="2400" dirty="0">
                <a:latin typeface="Palatino Linotype" pitchFamily="18" charset="0"/>
                <a:cs typeface="Times New Roman" pitchFamily="18" charset="0"/>
              </a:rPr>
              <a:t>Repeated </a:t>
            </a:r>
            <a:r>
              <a:rPr lang="en-US" sz="2400" dirty="0">
                <a:latin typeface="Palatino Linotype" pitchFamily="18" charset="0"/>
                <a:cs typeface="Times New Roman" pitchFamily="18" charset="0"/>
              </a:rPr>
              <a:t>AOM - </a:t>
            </a:r>
            <a:r>
              <a:rPr lang="en-US" sz="2400" dirty="0">
                <a:latin typeface="Palatino Linotype" pitchFamily="18" charset="0"/>
                <a:cs typeface="Times New Roman" pitchFamily="18" charset="0"/>
              </a:rPr>
              <a:t>if it is diagnosed three times during 6 months or five times in a year</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800" dirty="0">
              <a:latin typeface="Palatino Linotype" pitchFamily="18" charset="0"/>
              <a:cs typeface="Times New Roman" pitchFamily="18" charset="0"/>
            </a:endParaRPr>
          </a:p>
          <a:p>
            <a:pPr>
              <a:lnSpc>
                <a:spcPct val="100000"/>
              </a:lnSpc>
              <a:buFont typeface="Wingdings" pitchFamily="2" charset="2"/>
              <a:buChar char="§"/>
            </a:pPr>
            <a:r>
              <a:rPr lang="en-US" sz="2400" b="1" dirty="0">
                <a:solidFill>
                  <a:schemeClr val="accent1"/>
                </a:solidFill>
                <a:latin typeface="Palatino Linotype" pitchFamily="18" charset="0"/>
                <a:cs typeface="Times New Roman" pitchFamily="18" charset="0"/>
              </a:rPr>
              <a:t>Etiology and pathogenesis</a:t>
            </a:r>
            <a:r>
              <a:rPr lang="x-none" sz="2400" b="1">
                <a:solidFill>
                  <a:schemeClr val="accent1"/>
                </a:solidFill>
                <a:latin typeface="Palatino Linotype" pitchFamily="18" charset="0"/>
                <a:cs typeface="Times New Roman" pitchFamily="18" charset="0"/>
              </a:rPr>
              <a:t>:</a:t>
            </a:r>
            <a:r>
              <a:rPr lang="sr-Cyrl-RS" sz="2400" b="1" dirty="0">
                <a:solidFill>
                  <a:schemeClr val="accent1"/>
                </a:solidFill>
                <a:latin typeface="Palatino Linotype" pitchFamily="18" charset="0"/>
                <a:cs typeface="Times New Roman" pitchFamily="18" charset="0"/>
              </a:rPr>
              <a:t> </a:t>
            </a:r>
            <a:r>
              <a:rPr lang="en-US" sz="2400" dirty="0">
                <a:latin typeface="Palatino Linotype" pitchFamily="18" charset="0"/>
                <a:cs typeface="Times New Roman" pitchFamily="18" charset="0"/>
              </a:rPr>
              <a:t>untreated </a:t>
            </a:r>
            <a:r>
              <a:rPr lang="en-US" sz="2400" dirty="0">
                <a:latin typeface="Palatino Linotype" pitchFamily="18" charset="0"/>
                <a:cs typeface="Times New Roman" pitchFamily="18" charset="0"/>
              </a:rPr>
              <a:t>AOM, </a:t>
            </a:r>
            <a:r>
              <a:rPr lang="en-US" sz="2400" dirty="0">
                <a:latin typeface="Palatino Linotype" pitchFamily="18" charset="0"/>
                <a:cs typeface="Times New Roman" pitchFamily="18" charset="0"/>
              </a:rPr>
              <a:t>either due to inadequate antibiotics, insufficient duration of therapy or predisposing </a:t>
            </a:r>
            <a:r>
              <a:rPr lang="en-US" sz="2400" dirty="0">
                <a:latin typeface="Palatino Linotype" pitchFamily="18" charset="0"/>
                <a:cs typeface="Times New Roman" pitchFamily="18" charset="0"/>
              </a:rPr>
              <a:t>factors</a:t>
            </a:r>
            <a:r>
              <a:rPr lang="sr-Cyrl-RS" sz="2400" dirty="0" smtClean="0">
                <a:latin typeface="Palatino Linotype" pitchFamily="18" charset="0"/>
                <a:cs typeface="Times New Roman" pitchFamily="18" charset="0"/>
              </a:rPr>
              <a:t>.</a:t>
            </a:r>
            <a:endParaRPr lang="en-US" sz="2400" dirty="0" smtClean="0">
              <a:latin typeface="Palatino Linotype" pitchFamily="18" charset="0"/>
              <a:cs typeface="Times New Roman" pitchFamily="18" charset="0"/>
            </a:endParaRPr>
          </a:p>
          <a:p>
            <a:pPr>
              <a:lnSpc>
                <a:spcPct val="100000"/>
              </a:lnSpc>
              <a:buFont typeface="Wingdings" pitchFamily="2" charset="2"/>
              <a:buChar char="§"/>
            </a:pPr>
            <a:endParaRPr lang="x-none" sz="800" dirty="0">
              <a:latin typeface="Palatino Linotype" pitchFamily="18" charset="0"/>
              <a:cs typeface="Times New Roman" pitchFamily="18" charset="0"/>
            </a:endParaRPr>
          </a:p>
          <a:p>
            <a:pPr>
              <a:lnSpc>
                <a:spcPct val="100000"/>
              </a:lnSpc>
              <a:buFont typeface="Wingdings" pitchFamily="2" charset="2"/>
              <a:buChar char="§"/>
            </a:pPr>
            <a:r>
              <a:rPr lang="en-US" sz="2400" b="1" dirty="0">
                <a:solidFill>
                  <a:schemeClr val="accent1"/>
                </a:solidFill>
                <a:latin typeface="Palatino Linotype" pitchFamily="18" charset="0"/>
                <a:cs typeface="Times New Roman" pitchFamily="18" charset="0"/>
              </a:rPr>
              <a:t>Clinical presentation</a:t>
            </a:r>
            <a:r>
              <a:rPr lang="x-none" sz="2400" b="1">
                <a:solidFill>
                  <a:schemeClr val="accent1"/>
                </a:solidFill>
                <a:latin typeface="Palatino Linotype" pitchFamily="18" charset="0"/>
                <a:cs typeface="Times New Roman" pitchFamily="18" charset="0"/>
              </a:rPr>
              <a:t>:</a:t>
            </a:r>
            <a:r>
              <a:rPr lang="sr-Cyrl-RS" sz="2400" dirty="0">
                <a:latin typeface="Palatino Linotype" pitchFamily="18" charset="0"/>
                <a:cs typeface="Times New Roman" pitchFamily="18" charset="0"/>
              </a:rPr>
              <a:t> </a:t>
            </a:r>
            <a:r>
              <a:rPr lang="en-US" sz="2400" dirty="0">
                <a:latin typeface="Palatino Linotype" pitchFamily="18" charset="0"/>
                <a:cs typeface="Times New Roman" pitchFamily="18" charset="0"/>
              </a:rPr>
              <a:t>repeated infections accompanied by pain, milder or more serious </a:t>
            </a:r>
            <a:r>
              <a:rPr lang="en-US" sz="2400" dirty="0">
                <a:latin typeface="Palatino Linotype" pitchFamily="18" charset="0"/>
                <a:cs typeface="Times New Roman" pitchFamily="18" charset="0"/>
              </a:rPr>
              <a:t>general symptoms</a:t>
            </a:r>
            <a:r>
              <a:rPr lang="sr-Cyrl-RS" sz="2400" dirty="0" smtClean="0">
                <a:latin typeface="Palatino Linotype" pitchFamily="18" charset="0"/>
                <a:cs typeface="Times New Roman" pitchFamily="18" charset="0"/>
              </a:rPr>
              <a:t>.</a:t>
            </a:r>
            <a:endParaRPr lang="en-US" sz="2400" dirty="0" smtClean="0">
              <a:latin typeface="Palatino Linotype" pitchFamily="18" charset="0"/>
              <a:cs typeface="Times New Roman" pitchFamily="18" charset="0"/>
            </a:endParaRPr>
          </a:p>
          <a:p>
            <a:pPr>
              <a:lnSpc>
                <a:spcPct val="100000"/>
              </a:lnSpc>
              <a:buFont typeface="Wingdings" pitchFamily="2" charset="2"/>
              <a:buChar char="§"/>
            </a:pPr>
            <a:endParaRPr lang="x-none"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Can be asymptomatic</a:t>
            </a:r>
            <a:r>
              <a:rPr lang="en-US" sz="2400" dirty="0">
                <a:latin typeface="Palatino Linotype" pitchFamily="18" charset="0"/>
                <a:cs typeface="Times New Roman" pitchFamily="18" charset="0"/>
              </a:rPr>
              <a:t>, because of which it can </a:t>
            </a:r>
            <a:r>
              <a:rPr lang="en-US" sz="2400" dirty="0">
                <a:latin typeface="Palatino Linotype" pitchFamily="18" charset="0"/>
                <a:cs typeface="Times New Roman" pitchFamily="18" charset="0"/>
              </a:rPr>
              <a:t>be undiagnosed</a:t>
            </a:r>
            <a:r>
              <a:rPr lang="x-none" sz="2400" smtClean="0">
                <a:latin typeface="Palatino Linotype" pitchFamily="18" charset="0"/>
                <a:cs typeface="Times New Roman" pitchFamily="18" charset="0"/>
              </a:rPr>
              <a:t>.</a:t>
            </a:r>
            <a:endParaRPr lang="en-US" sz="2400" dirty="0" smtClean="0">
              <a:latin typeface="Palatino Linotype" pitchFamily="18" charset="0"/>
              <a:cs typeface="Times New Roman" pitchFamily="18" charset="0"/>
            </a:endParaRPr>
          </a:p>
          <a:p>
            <a:pPr>
              <a:lnSpc>
                <a:spcPct val="100000"/>
              </a:lnSpc>
              <a:buFont typeface="Wingdings" pitchFamily="2" charset="2"/>
              <a:buChar char="§"/>
            </a:pPr>
            <a:endParaRPr lang="x-none"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The success of the treatment depends on </a:t>
            </a:r>
            <a:r>
              <a:rPr lang="en-US" sz="2400" dirty="0">
                <a:latin typeface="Palatino Linotype" pitchFamily="18" charset="0"/>
                <a:cs typeface="Times New Roman" pitchFamily="18" charset="0"/>
              </a:rPr>
              <a:t>the timing of diagnosis. </a:t>
            </a:r>
            <a:endParaRPr lang="en-US" sz="2400" dirty="0">
              <a:latin typeface="Palatino Linotype" pitchFamily="18" charset="0"/>
              <a:cs typeface="Times New Roman" pitchFamily="18" charset="0"/>
            </a:endParaRPr>
          </a:p>
        </p:txBody>
      </p:sp>
      <p:sp>
        <p:nvSpPr>
          <p:cNvPr id="4"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FF0000"/>
                </a:solidFill>
                <a:latin typeface="Palatino Linotype" pitchFamily="18" charset="0"/>
              </a:rPr>
              <a:t>Recurrent AOM</a:t>
            </a:r>
            <a:endParaRPr lang="en-US" sz="3500" b="1" dirty="0">
              <a:solidFill>
                <a:srgbClr val="FF0000"/>
              </a:solidFill>
              <a:latin typeface="Palatino Linotype" pitchFamily="18" charset="0"/>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81024" y="1592879"/>
            <a:ext cx="11001375" cy="4588846"/>
          </a:xfrm>
        </p:spPr>
        <p:txBody>
          <a:bodyPr vert="horz" lIns="91440" tIns="45720" rIns="91440" bIns="45720" rtlCol="0">
            <a:normAutofit/>
          </a:bodyPr>
          <a:lstStyle/>
          <a:p>
            <a:pPr>
              <a:lnSpc>
                <a:spcPct val="100000"/>
              </a:lnSpc>
              <a:buFont typeface="Wingdings" pitchFamily="2" charset="2"/>
              <a:buChar char="§"/>
            </a:pPr>
            <a:r>
              <a:rPr lang="en-US" sz="2400" b="1" dirty="0">
                <a:solidFill>
                  <a:schemeClr val="accent1"/>
                </a:solidFill>
                <a:latin typeface="Palatino Linotype" pitchFamily="18" charset="0"/>
                <a:cs typeface="Times New Roman" pitchFamily="18" charset="0"/>
              </a:rPr>
              <a:t>Diagnosis</a:t>
            </a:r>
            <a:r>
              <a:rPr lang="sr-Cyrl-RS" sz="2400" b="1" dirty="0">
                <a:solidFill>
                  <a:schemeClr val="accent1"/>
                </a:solidFill>
                <a:latin typeface="Palatino Linotype" pitchFamily="18" charset="0"/>
                <a:cs typeface="Times New Roman" pitchFamily="18" charset="0"/>
              </a:rPr>
              <a:t>:</a:t>
            </a:r>
            <a:r>
              <a:rPr lang="sr-Cyrl-RS" sz="2400" dirty="0">
                <a:latin typeface="Palatino Linotype" pitchFamily="18" charset="0"/>
                <a:cs typeface="Times New Roman" pitchFamily="18" charset="0"/>
              </a:rPr>
              <a:t> </a:t>
            </a:r>
            <a:r>
              <a:rPr lang="en-US" sz="2400" dirty="0">
                <a:latin typeface="Palatino Linotype" pitchFamily="18" charset="0"/>
                <a:cs typeface="Times New Roman" pitchFamily="18" charset="0"/>
              </a:rPr>
              <a:t>otoscopy</a:t>
            </a:r>
            <a:r>
              <a:rPr lang="en-US" sz="2400" dirty="0">
                <a:latin typeface="Palatino Linotype" pitchFamily="18" charset="0"/>
                <a:cs typeface="Times New Roman" pitchFamily="18" charset="0"/>
              </a:rPr>
              <a:t> and tympanometry</a:t>
            </a:r>
            <a:r>
              <a:rPr lang="sr-Cyrl-RS" sz="2400" dirty="0" smtClean="0">
                <a:latin typeface="Palatino Linotype" pitchFamily="18" charset="0"/>
                <a:cs typeface="Times New Roman" pitchFamily="18" charset="0"/>
              </a:rPr>
              <a:t>.</a:t>
            </a:r>
            <a:endParaRPr lang="en-US" sz="2400" dirty="0" smtClean="0">
              <a:latin typeface="Palatino Linotype" pitchFamily="18" charset="0"/>
              <a:cs typeface="Times New Roman" pitchFamily="18" charset="0"/>
            </a:endParaRPr>
          </a:p>
          <a:p>
            <a:pPr>
              <a:lnSpc>
                <a:spcPct val="100000"/>
              </a:lnSpc>
              <a:buFont typeface="Wingdings" pitchFamily="2" charset="2"/>
              <a:buChar char="§"/>
            </a:pPr>
            <a:endParaRPr lang="x-none" sz="800" dirty="0">
              <a:latin typeface="Palatino Linotype" pitchFamily="18" charset="0"/>
              <a:cs typeface="Times New Roman" pitchFamily="18" charset="0"/>
            </a:endParaRPr>
          </a:p>
          <a:p>
            <a:pPr>
              <a:lnSpc>
                <a:spcPct val="100000"/>
              </a:lnSpc>
              <a:buFont typeface="Wingdings" pitchFamily="2" charset="2"/>
              <a:buChar char="§"/>
            </a:pPr>
            <a:r>
              <a:rPr lang="en-US" sz="2400" b="1" dirty="0">
                <a:solidFill>
                  <a:schemeClr val="accent1"/>
                </a:solidFill>
                <a:latin typeface="Palatino Linotype" pitchFamily="18" charset="0"/>
                <a:cs typeface="Times New Roman" pitchFamily="18" charset="0"/>
              </a:rPr>
              <a:t>Therapy</a:t>
            </a:r>
            <a:r>
              <a:rPr lang="x-none" sz="2400" b="1">
                <a:solidFill>
                  <a:schemeClr val="accent1"/>
                </a:solidFill>
                <a:latin typeface="Palatino Linotype" pitchFamily="18" charset="0"/>
                <a:cs typeface="Times New Roman" pitchFamily="18" charset="0"/>
              </a:rPr>
              <a:t>:</a:t>
            </a:r>
            <a:r>
              <a:rPr lang="sr-Cyrl-RS" sz="2400" dirty="0">
                <a:latin typeface="Palatino Linotype" pitchFamily="18" charset="0"/>
                <a:cs typeface="Times New Roman" pitchFamily="18" charset="0"/>
              </a:rPr>
              <a:t> </a:t>
            </a:r>
            <a:r>
              <a:rPr lang="en-US" sz="2400" dirty="0">
                <a:latin typeface="Palatino Linotype" pitchFamily="18" charset="0"/>
                <a:cs typeface="Times New Roman" pitchFamily="18" charset="0"/>
              </a:rPr>
              <a:t>there are no precise instructions. The treatment strategy consists of prevention of infection (polyvalent pneumococcal vaccine and </a:t>
            </a:r>
            <a:r>
              <a:rPr lang="en-US" sz="2400" dirty="0" err="1">
                <a:latin typeface="Palatino Linotype" pitchFamily="18" charset="0"/>
                <a:cs typeface="Times New Roman" pitchFamily="18" charset="0"/>
              </a:rPr>
              <a:t>Haemophilus</a:t>
            </a:r>
            <a:r>
              <a:rPr lang="en-US" sz="2400" dirty="0">
                <a:latin typeface="Palatino Linotype" pitchFamily="18" charset="0"/>
                <a:cs typeface="Times New Roman" pitchFamily="18" charset="0"/>
              </a:rPr>
              <a:t> </a:t>
            </a:r>
            <a:r>
              <a:rPr lang="en-US" sz="2400" dirty="0" err="1">
                <a:latin typeface="Palatino Linotype" pitchFamily="18" charset="0"/>
                <a:cs typeface="Times New Roman" pitchFamily="18" charset="0"/>
              </a:rPr>
              <a:t>influenzae</a:t>
            </a:r>
            <a:r>
              <a:rPr lang="en-US" sz="2400" dirty="0">
                <a:latin typeface="Palatino Linotype" pitchFamily="18" charset="0"/>
                <a:cs typeface="Times New Roman" pitchFamily="18" charset="0"/>
              </a:rPr>
              <a:t> vaccine), repeated antibiotic treatment, paracentesis</a:t>
            </a:r>
            <a:r>
              <a:rPr lang="en-US" sz="2400" dirty="0">
                <a:latin typeface="Palatino Linotype" pitchFamily="18" charset="0"/>
                <a:cs typeface="Times New Roman" pitchFamily="18" charset="0"/>
              </a:rPr>
              <a:t> with insertion of aeration tubes, adenoidectomy and tonsillectomy, and treatment of </a:t>
            </a:r>
            <a:r>
              <a:rPr lang="en-US" sz="2400" dirty="0">
                <a:latin typeface="Palatino Linotype" pitchFamily="18" charset="0"/>
                <a:cs typeface="Times New Roman" pitchFamily="18" charset="0"/>
              </a:rPr>
              <a:t>underlying conditions.</a:t>
            </a:r>
            <a:r>
              <a:rPr lang="x-none" sz="2400">
                <a:latin typeface="Palatino Linotype" pitchFamily="18" charset="0"/>
                <a:cs typeface="Times New Roman" pitchFamily="18" charset="0"/>
              </a:rPr>
              <a:t> </a:t>
            </a:r>
            <a:endParaRPr lang="en-US" sz="2400" dirty="0" smtClean="0">
              <a:latin typeface="Palatino Linotype" pitchFamily="18" charset="0"/>
              <a:cs typeface="Times New Roman" pitchFamily="18" charset="0"/>
            </a:endParaRPr>
          </a:p>
          <a:p>
            <a:pPr>
              <a:lnSpc>
                <a:spcPct val="100000"/>
              </a:lnSpc>
              <a:buFont typeface="Wingdings" pitchFamily="2" charset="2"/>
              <a:buChar char="§"/>
            </a:pPr>
            <a:endParaRPr lang="x-none" sz="800" dirty="0">
              <a:latin typeface="Palatino Linotype" pitchFamily="18" charset="0"/>
              <a:cs typeface="Times New Roman" pitchFamily="18" charset="0"/>
            </a:endParaRPr>
          </a:p>
          <a:p>
            <a:pPr>
              <a:lnSpc>
                <a:spcPct val="100000"/>
              </a:lnSpc>
              <a:buFont typeface="Wingdings" pitchFamily="2" charset="2"/>
              <a:buChar char="§"/>
            </a:pPr>
            <a:r>
              <a:rPr lang="en-US" sz="2400" b="1" dirty="0">
                <a:solidFill>
                  <a:schemeClr val="accent1"/>
                </a:solidFill>
                <a:latin typeface="Palatino Linotype" pitchFamily="18" charset="0"/>
                <a:cs typeface="Times New Roman" pitchFamily="18" charset="0"/>
              </a:rPr>
              <a:t>Risk factors are</a:t>
            </a:r>
            <a:r>
              <a:rPr lang="sr-Cyrl-RS" sz="2400" b="1" dirty="0">
                <a:solidFill>
                  <a:schemeClr val="accent1"/>
                </a:solidFill>
                <a:latin typeface="Palatino Linotype" pitchFamily="18" charset="0"/>
                <a:cs typeface="Times New Roman" pitchFamily="18" charset="0"/>
              </a:rPr>
              <a:t>: </a:t>
            </a:r>
            <a:r>
              <a:rPr lang="en-US" sz="2400" dirty="0">
                <a:latin typeface="Palatino Linotype" pitchFamily="18" charset="0"/>
                <a:cs typeface="Times New Roman" pitchFamily="18" charset="0"/>
              </a:rPr>
              <a:t>anatomical anomalies (cleft palate, </a:t>
            </a:r>
            <a:r>
              <a:rPr lang="en-US" sz="2400" dirty="0" err="1">
                <a:latin typeface="Palatino Linotype" pitchFamily="18" charset="0"/>
                <a:cs typeface="Times New Roman" pitchFamily="18" charset="0"/>
              </a:rPr>
              <a:t>micrognathia</a:t>
            </a:r>
            <a:r>
              <a:rPr lang="en-US" sz="2400" dirty="0">
                <a:latin typeface="Palatino Linotype" pitchFamily="18" charset="0"/>
                <a:cs typeface="Times New Roman" pitchFamily="18" charset="0"/>
              </a:rPr>
              <a:t>), breastfeeding for less than six months, children younger than two years, </a:t>
            </a:r>
            <a:r>
              <a:rPr lang="en-US" sz="2400" dirty="0">
                <a:latin typeface="Palatino Linotype" pitchFamily="18" charset="0"/>
                <a:cs typeface="Times New Roman" pitchFamily="18" charset="0"/>
              </a:rPr>
              <a:t>immunodeficiency, </a:t>
            </a:r>
            <a:r>
              <a:rPr lang="en-US" sz="2400" dirty="0">
                <a:latin typeface="Palatino Linotype" pitchFamily="18" charset="0"/>
                <a:cs typeface="Times New Roman" pitchFamily="18" charset="0"/>
              </a:rPr>
              <a:t>HIV infection.</a:t>
            </a:r>
          </a:p>
        </p:txBody>
      </p:sp>
      <p:sp>
        <p:nvSpPr>
          <p:cNvPr id="3"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FF0000"/>
                </a:solidFill>
                <a:latin typeface="Palatino Linotype" pitchFamily="18" charset="0"/>
              </a:rPr>
              <a:t>Recurrent AOM</a:t>
            </a:r>
            <a:endParaRPr lang="en-US" sz="3500" b="1" dirty="0">
              <a:solidFill>
                <a:srgbClr val="FF0000"/>
              </a:solidFill>
              <a:latin typeface="Palatino Linotype" pitchFamily="18" charset="0"/>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19124" y="1576588"/>
            <a:ext cx="10944225" cy="4538462"/>
          </a:xfrm>
        </p:spPr>
        <p:txBody>
          <a:bodyPr vert="horz" lIns="91440" tIns="45720" rIns="91440" bIns="45720" rtlCol="0">
            <a:normAutofit/>
          </a:bodyPr>
          <a:lstStyle/>
          <a:p>
            <a:pPr>
              <a:lnSpc>
                <a:spcPct val="100000"/>
              </a:lnSpc>
              <a:buFont typeface="Wingdings" pitchFamily="2" charset="2"/>
              <a:buChar char="§"/>
            </a:pPr>
            <a:endParaRPr lang="en-US" sz="2400" dirty="0">
              <a:latin typeface="Palatino Linotype" pitchFamily="18" charset="0"/>
              <a:cs typeface="Times New Roman" pitchFamily="18" charset="0"/>
            </a:endParaRPr>
          </a:p>
          <a:p>
            <a:pPr>
              <a:lnSpc>
                <a:spcPct val="100000"/>
              </a:lnSpc>
              <a:buFont typeface="Wingdings" pitchFamily="2" charset="2"/>
              <a:buChar char="§"/>
            </a:pPr>
            <a:r>
              <a:rPr lang="en-US" sz="2400" dirty="0" err="1" smtClean="0">
                <a:latin typeface="Palatino Linotype" pitchFamily="18" charset="0"/>
                <a:cs typeface="Times New Roman" pitchFamily="18" charset="0"/>
              </a:rPr>
              <a:t>Extracranial</a:t>
            </a:r>
            <a:r>
              <a:rPr lang="en-US" sz="2400" dirty="0" smtClean="0">
                <a:latin typeface="Palatino Linotype" pitchFamily="18" charset="0"/>
                <a:cs typeface="Times New Roman" pitchFamily="18" charset="0"/>
              </a:rPr>
              <a:t> </a:t>
            </a:r>
            <a:r>
              <a:rPr lang="en-US" sz="2400" dirty="0">
                <a:latin typeface="Palatino Linotype" pitchFamily="18" charset="0"/>
                <a:cs typeface="Times New Roman" pitchFamily="18" charset="0"/>
              </a:rPr>
              <a:t>complications occur most often, such </a:t>
            </a:r>
            <a:r>
              <a:rPr lang="en-US" sz="2400" dirty="0" smtClean="0">
                <a:latin typeface="Palatino Linotype" pitchFamily="18" charset="0"/>
                <a:cs typeface="Times New Roman" pitchFamily="18" charset="0"/>
              </a:rPr>
              <a:t>as:</a:t>
            </a:r>
          </a:p>
          <a:p>
            <a:pPr>
              <a:lnSpc>
                <a:spcPct val="100000"/>
              </a:lnSpc>
              <a:buFont typeface="Wingdings" pitchFamily="2" charset="2"/>
              <a:buChar char="§"/>
            </a:pPr>
            <a:endParaRPr lang="en-US" sz="800" dirty="0" smtClean="0">
              <a:latin typeface="Palatino Linotype" pitchFamily="18" charset="0"/>
              <a:cs typeface="Times New Roman" pitchFamily="18" charset="0"/>
            </a:endParaRPr>
          </a:p>
          <a:p>
            <a:pPr lvl="1">
              <a:lnSpc>
                <a:spcPct val="100000"/>
              </a:lnSpc>
            </a:pPr>
            <a:r>
              <a:rPr lang="en-US" dirty="0" smtClean="0">
                <a:latin typeface="Palatino Linotype" pitchFamily="18" charset="0"/>
                <a:cs typeface="Times New Roman" pitchFamily="18" charset="0"/>
              </a:rPr>
              <a:t>acute </a:t>
            </a:r>
            <a:r>
              <a:rPr lang="en-US" dirty="0">
                <a:latin typeface="Palatino Linotype" pitchFamily="18" charset="0"/>
                <a:cs typeface="Times New Roman" pitchFamily="18" charset="0"/>
              </a:rPr>
              <a:t>mastoiditis</a:t>
            </a:r>
            <a:r>
              <a:rPr lang="en-US" dirty="0">
                <a:latin typeface="Palatino Linotype" pitchFamily="18" charset="0"/>
                <a:cs typeface="Times New Roman" pitchFamily="18" charset="0"/>
              </a:rPr>
              <a:t> in </a:t>
            </a:r>
            <a:r>
              <a:rPr lang="en-US" dirty="0" smtClean="0">
                <a:latin typeface="Palatino Linotype" pitchFamily="18" charset="0"/>
                <a:cs typeface="Times New Roman" pitchFamily="18" charset="0"/>
              </a:rPr>
              <a:t>72%</a:t>
            </a:r>
          </a:p>
          <a:p>
            <a:pPr lvl="1">
              <a:lnSpc>
                <a:spcPct val="100000"/>
              </a:lnSpc>
            </a:pPr>
            <a:endParaRPr lang="en-US" sz="800" dirty="0" smtClean="0">
              <a:latin typeface="Palatino Linotype" pitchFamily="18" charset="0"/>
              <a:cs typeface="Times New Roman" pitchFamily="18" charset="0"/>
            </a:endParaRPr>
          </a:p>
          <a:p>
            <a:pPr lvl="1">
              <a:lnSpc>
                <a:spcPct val="100000"/>
              </a:lnSpc>
            </a:pPr>
            <a:r>
              <a:rPr lang="en-US" dirty="0" smtClean="0">
                <a:latin typeface="Palatino Linotype" pitchFamily="18" charset="0"/>
                <a:cs typeface="Times New Roman" pitchFamily="18" charset="0"/>
              </a:rPr>
              <a:t>facial </a:t>
            </a:r>
            <a:r>
              <a:rPr lang="en-US" dirty="0">
                <a:latin typeface="Palatino Linotype" pitchFamily="18" charset="0"/>
                <a:cs typeface="Times New Roman" pitchFamily="18" charset="0"/>
              </a:rPr>
              <a:t>nerve paralysis in </a:t>
            </a:r>
            <a:r>
              <a:rPr lang="en-US" dirty="0" smtClean="0">
                <a:latin typeface="Palatino Linotype" pitchFamily="18" charset="0"/>
                <a:cs typeface="Times New Roman" pitchFamily="18" charset="0"/>
              </a:rPr>
              <a:t>21%</a:t>
            </a:r>
          </a:p>
          <a:p>
            <a:pPr lvl="1">
              <a:lnSpc>
                <a:spcPct val="100000"/>
              </a:lnSpc>
            </a:pPr>
            <a:endParaRPr lang="en-US" sz="800" dirty="0" smtClean="0">
              <a:latin typeface="Palatino Linotype" pitchFamily="18" charset="0"/>
              <a:cs typeface="Times New Roman" pitchFamily="18" charset="0"/>
            </a:endParaRPr>
          </a:p>
          <a:p>
            <a:pPr lvl="1">
              <a:lnSpc>
                <a:spcPct val="100000"/>
              </a:lnSpc>
            </a:pPr>
            <a:r>
              <a:rPr lang="en-US" dirty="0" err="1" smtClean="0">
                <a:latin typeface="Palatino Linotype" pitchFamily="18" charset="0"/>
                <a:cs typeface="Times New Roman" pitchFamily="18" charset="0"/>
              </a:rPr>
              <a:t>petrositis</a:t>
            </a:r>
            <a:r>
              <a:rPr lang="en-US" dirty="0" smtClean="0">
                <a:latin typeface="Palatino Linotype" pitchFamily="18" charset="0"/>
                <a:cs typeface="Times New Roman" pitchFamily="18" charset="0"/>
              </a:rPr>
              <a:t> </a:t>
            </a:r>
            <a:r>
              <a:rPr lang="en-US" dirty="0">
                <a:latin typeface="Palatino Linotype" pitchFamily="18" charset="0"/>
                <a:cs typeface="Times New Roman" pitchFamily="18" charset="0"/>
              </a:rPr>
              <a:t>in </a:t>
            </a:r>
            <a:r>
              <a:rPr lang="en-US" dirty="0" smtClean="0">
                <a:latin typeface="Palatino Linotype" pitchFamily="18" charset="0"/>
                <a:cs typeface="Times New Roman" pitchFamily="18" charset="0"/>
              </a:rPr>
              <a:t>4%</a:t>
            </a:r>
          </a:p>
          <a:p>
            <a:pPr lvl="1">
              <a:lnSpc>
                <a:spcPct val="100000"/>
              </a:lnSpc>
            </a:pPr>
            <a:endParaRPr lang="en-US" sz="800" dirty="0" smtClean="0">
              <a:latin typeface="Palatino Linotype" pitchFamily="18" charset="0"/>
              <a:cs typeface="Times New Roman" pitchFamily="18" charset="0"/>
            </a:endParaRPr>
          </a:p>
          <a:p>
            <a:pPr lvl="1">
              <a:lnSpc>
                <a:spcPct val="100000"/>
              </a:lnSpc>
            </a:pPr>
            <a:r>
              <a:rPr lang="en-US" dirty="0" err="1" smtClean="0">
                <a:latin typeface="Palatino Linotype" pitchFamily="18" charset="0"/>
                <a:cs typeface="Times New Roman" pitchFamily="18" charset="0"/>
              </a:rPr>
              <a:t>labyrinthitis</a:t>
            </a:r>
            <a:r>
              <a:rPr lang="en-US" dirty="0" smtClean="0">
                <a:latin typeface="Palatino Linotype" pitchFamily="18" charset="0"/>
                <a:cs typeface="Times New Roman" pitchFamily="18" charset="0"/>
              </a:rPr>
              <a:t> </a:t>
            </a:r>
            <a:r>
              <a:rPr lang="en-US" dirty="0">
                <a:latin typeface="Palatino Linotype" pitchFamily="18" charset="0"/>
                <a:cs typeface="Times New Roman" pitchFamily="18" charset="0"/>
              </a:rPr>
              <a:t>in 3</a:t>
            </a:r>
            <a:r>
              <a:rPr lang="en-US" dirty="0" smtClean="0">
                <a:latin typeface="Palatino Linotype" pitchFamily="18" charset="0"/>
                <a:cs typeface="Times New Roman" pitchFamily="18" charset="0"/>
              </a:rPr>
              <a:t>%</a:t>
            </a:r>
            <a:endParaRPr lang="en-US" dirty="0">
              <a:latin typeface="Palatino Linotype" pitchFamily="18" charset="0"/>
              <a:cs typeface="Times New Roman" pitchFamily="18" charset="0"/>
            </a:endParaRPr>
          </a:p>
        </p:txBody>
      </p:sp>
      <p:sp>
        <p:nvSpPr>
          <p:cNvPr id="3"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FF0000"/>
                </a:solidFill>
                <a:latin typeface="Palatino Linotype" pitchFamily="18" charset="0"/>
              </a:rPr>
              <a:t>Complications of AOM</a:t>
            </a:r>
            <a:endParaRPr lang="en-US" sz="3500" b="1" dirty="0">
              <a:solidFill>
                <a:srgbClr val="FF0000"/>
              </a:solidFill>
              <a:latin typeface="Palatino Linotype" pitchFamily="18" charset="0"/>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0075" y="1606550"/>
            <a:ext cx="10972800" cy="4546600"/>
          </a:xfrm>
        </p:spPr>
        <p:txBody>
          <a:bodyPr vert="horz" lIns="91440" tIns="45720" rIns="91440" bIns="45720" rtlCol="0">
            <a:normAutofit/>
          </a:bodyPr>
          <a:lstStyle/>
          <a:p>
            <a:pPr>
              <a:lnSpc>
                <a:spcPct val="100000"/>
              </a:lnSpc>
              <a:buFont typeface="Wingdings" pitchFamily="2" charset="2"/>
              <a:buChar char="§"/>
            </a:pPr>
            <a:r>
              <a:rPr lang="en-US" sz="2400" dirty="0">
                <a:latin typeface="Palatino Linotype" pitchFamily="18" charset="0"/>
                <a:cs typeface="Times New Roman" pitchFamily="18" charset="0"/>
              </a:rPr>
              <a:t>Inflammation of the mucosa and bone of the mastoid process, usually in the third week from the onset of the disease</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2400" dirty="0">
              <a:latin typeface="Palatino Linotype" pitchFamily="18" charset="0"/>
              <a:cs typeface="Times New Roman" pitchFamily="18" charset="0"/>
            </a:endParaRPr>
          </a:p>
          <a:p>
            <a:pPr>
              <a:lnSpc>
                <a:spcPct val="100000"/>
              </a:lnSpc>
              <a:buFont typeface="Wingdings" pitchFamily="2" charset="2"/>
              <a:buChar char="§"/>
            </a:pPr>
            <a:r>
              <a:rPr lang="x-none" sz="2400">
                <a:latin typeface="Palatino Linotype" pitchFamily="18" charset="0"/>
                <a:cs typeface="Times New Roman" pitchFamily="18" charset="0"/>
              </a:rPr>
              <a:t>Hemofilus </a:t>
            </a:r>
            <a:r>
              <a:rPr lang="x-none" sz="2400" dirty="0">
                <a:latin typeface="Palatino Linotype" pitchFamily="18" charset="0"/>
                <a:cs typeface="Times New Roman" pitchFamily="18" charset="0"/>
              </a:rPr>
              <a:t>influenzae, Streptococcus </a:t>
            </a:r>
            <a:r>
              <a:rPr lang="x-none" sz="2400">
                <a:latin typeface="Palatino Linotype" pitchFamily="18" charset="0"/>
                <a:cs typeface="Times New Roman" pitchFamily="18" charset="0"/>
              </a:rPr>
              <a:t>pneumoni</a:t>
            </a:r>
            <a:r>
              <a:rPr lang="sr-Cyrl-RS" sz="2400" dirty="0" smtClean="0">
                <a:latin typeface="Palatino Linotype" pitchFamily="18" charset="0"/>
                <a:cs typeface="Times New Roman" pitchFamily="18" charset="0"/>
              </a:rPr>
              <a:t>ае</a:t>
            </a:r>
            <a:endParaRPr lang="en-US" sz="2400" dirty="0" smtClean="0">
              <a:latin typeface="Palatino Linotype" pitchFamily="18" charset="0"/>
              <a:cs typeface="Times New Roman" pitchFamily="18" charset="0"/>
            </a:endParaRPr>
          </a:p>
          <a:p>
            <a:pPr>
              <a:lnSpc>
                <a:spcPct val="100000"/>
              </a:lnSpc>
              <a:buFont typeface="Wingdings" pitchFamily="2" charset="2"/>
              <a:buChar char="§"/>
            </a:pPr>
            <a:endParaRPr lang="x-none" sz="24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Predisposing factors</a:t>
            </a:r>
            <a:r>
              <a:rPr lang="x-none" sz="2400">
                <a:latin typeface="Palatino Linotype" pitchFamily="18" charset="0"/>
                <a:cs typeface="Times New Roman" pitchFamily="18" charset="0"/>
              </a:rPr>
              <a:t>:</a:t>
            </a:r>
            <a:r>
              <a:rPr lang="sr-Cyrl-RS" sz="2400" dirty="0">
                <a:latin typeface="Palatino Linotype" pitchFamily="18" charset="0"/>
                <a:cs typeface="Times New Roman" pitchFamily="18" charset="0"/>
              </a:rPr>
              <a:t> </a:t>
            </a:r>
            <a:r>
              <a:rPr lang="en-US" sz="2400" dirty="0">
                <a:latin typeface="Palatino Linotype" pitchFamily="18" charset="0"/>
                <a:cs typeface="Times New Roman" pitchFamily="18" charset="0"/>
              </a:rPr>
              <a:t>Immunodeficiency, </a:t>
            </a:r>
            <a:r>
              <a:rPr lang="en-US" sz="2400" dirty="0">
                <a:latin typeface="Palatino Linotype" pitchFamily="18" charset="0"/>
                <a:cs typeface="Times New Roman" pitchFamily="18" charset="0"/>
              </a:rPr>
              <a:t>strong virulence of the causative agent, inadequate use of </a:t>
            </a:r>
            <a:r>
              <a:rPr lang="en-US" sz="2400" dirty="0">
                <a:latin typeface="Palatino Linotype" pitchFamily="18" charset="0"/>
                <a:cs typeface="Times New Roman" pitchFamily="18" charset="0"/>
              </a:rPr>
              <a:t>antibiotics</a:t>
            </a:r>
            <a:r>
              <a:rPr lang="sr-Cyrl-RS" sz="2400" dirty="0" smtClean="0">
                <a:latin typeface="Palatino Linotype" pitchFamily="18" charset="0"/>
                <a:cs typeface="Times New Roman" pitchFamily="18" charset="0"/>
              </a:rPr>
              <a:t>.</a:t>
            </a:r>
            <a:endParaRPr lang="en-US" sz="2400" dirty="0" smtClean="0">
              <a:latin typeface="Palatino Linotype" pitchFamily="18" charset="0"/>
              <a:cs typeface="Times New Roman" pitchFamily="18" charset="0"/>
            </a:endParaRPr>
          </a:p>
          <a:p>
            <a:pPr>
              <a:lnSpc>
                <a:spcPct val="100000"/>
              </a:lnSpc>
              <a:buFont typeface="Wingdings" pitchFamily="2" charset="2"/>
              <a:buChar char="§"/>
            </a:pPr>
            <a:endParaRPr lang="x-none" sz="24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Two clinical forms: latent and manifest</a:t>
            </a:r>
          </a:p>
        </p:txBody>
      </p:sp>
      <p:sp>
        <p:nvSpPr>
          <p:cNvPr id="4"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Acute </a:t>
            </a:r>
            <a:r>
              <a:rPr lang="en-US" sz="3500" b="1" dirty="0" err="1">
                <a:solidFill>
                  <a:srgbClr val="000099"/>
                </a:solidFill>
                <a:latin typeface="Palatino Linotype" pitchFamily="18" charset="0"/>
              </a:rPr>
              <a:t>mastoiditis</a:t>
            </a:r>
            <a:endParaRPr lang="en-US" sz="3500" b="1" dirty="0">
              <a:solidFill>
                <a:srgbClr val="000099"/>
              </a:solidFill>
              <a:latin typeface="Palatino Linotype" pitchFamily="18" charset="0"/>
            </a:endParaRP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E87699EE-410C-4874-935F-9B0E09F52CCE}"/>
              </a:ext>
            </a:extLst>
          </p:cNvPr>
          <p:cNvSpPr>
            <a:spLocks noGrp="1"/>
          </p:cNvSpPr>
          <p:nvPr>
            <p:ph idx="1"/>
          </p:nvPr>
        </p:nvSpPr>
        <p:spPr>
          <a:xfrm>
            <a:off x="590549" y="1576387"/>
            <a:ext cx="11001375" cy="4586287"/>
          </a:xfrm>
        </p:spPr>
        <p:txBody>
          <a:bodyPr vert="horz" lIns="91440" tIns="45720" rIns="91440" bIns="45720" rtlCol="0">
            <a:normAutofit lnSpcReduction="10000"/>
          </a:bodyPr>
          <a:lstStyle/>
          <a:p>
            <a:pPr>
              <a:lnSpc>
                <a:spcPct val="100000"/>
              </a:lnSpc>
              <a:buFont typeface="Wingdings" pitchFamily="2" charset="2"/>
              <a:buChar char="§"/>
            </a:pPr>
            <a:r>
              <a:rPr lang="en-US" sz="2400" dirty="0">
                <a:latin typeface="Palatino Linotype" pitchFamily="18" charset="0"/>
                <a:cs typeface="Times New Roman" pitchFamily="18" charset="0"/>
              </a:rPr>
              <a:t>It occurs due to inadequate treatment of </a:t>
            </a:r>
            <a:r>
              <a:rPr lang="en-US" sz="2400" dirty="0">
                <a:latin typeface="Palatino Linotype" pitchFamily="18" charset="0"/>
                <a:cs typeface="Times New Roman" pitchFamily="18" charset="0"/>
              </a:rPr>
              <a:t>AOM in </a:t>
            </a:r>
            <a:r>
              <a:rPr lang="en-US" sz="2400" dirty="0">
                <a:latin typeface="Palatino Linotype" pitchFamily="18" charset="0"/>
                <a:cs typeface="Times New Roman" pitchFamily="18" charset="0"/>
              </a:rPr>
              <a:t>the third week from the onset of the disease</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800" dirty="0">
              <a:latin typeface="Palatino Linotype" pitchFamily="18" charset="0"/>
              <a:cs typeface="Times New Roman" pitchFamily="18" charset="0"/>
            </a:endParaRPr>
          </a:p>
          <a:p>
            <a:pPr>
              <a:lnSpc>
                <a:spcPct val="100000"/>
              </a:lnSpc>
              <a:buFont typeface="Wingdings" pitchFamily="2" charset="2"/>
              <a:buChar char="§"/>
            </a:pPr>
            <a:r>
              <a:rPr lang="en-US" sz="2400" b="1" dirty="0">
                <a:solidFill>
                  <a:schemeClr val="accent1"/>
                </a:solidFill>
                <a:latin typeface="Palatino Linotype" pitchFamily="18" charset="0"/>
                <a:cs typeface="Times New Roman" pitchFamily="18" charset="0"/>
              </a:rPr>
              <a:t>Clinical presentation</a:t>
            </a:r>
            <a:r>
              <a:rPr lang="sr-Cyrl-RS" sz="2400" b="1" dirty="0">
                <a:solidFill>
                  <a:schemeClr val="accent1"/>
                </a:solidFill>
                <a:latin typeface="Palatino Linotype" pitchFamily="18" charset="0"/>
                <a:cs typeface="Times New Roman" pitchFamily="18" charset="0"/>
              </a:rPr>
              <a:t>: </a:t>
            </a:r>
            <a:r>
              <a:rPr lang="en-US" sz="2400" dirty="0">
                <a:latin typeface="Palatino Linotype" pitchFamily="18" charset="0"/>
                <a:cs typeface="Times New Roman" pitchFamily="18" charset="0"/>
              </a:rPr>
              <a:t>ear pain </a:t>
            </a:r>
            <a:r>
              <a:rPr lang="en-US" sz="2400" dirty="0">
                <a:latin typeface="Palatino Linotype" pitchFamily="18" charset="0"/>
                <a:cs typeface="Times New Roman" pitchFamily="18" charset="0"/>
              </a:rPr>
              <a:t>and </a:t>
            </a:r>
            <a:r>
              <a:rPr lang="en-US" sz="2400" dirty="0">
                <a:latin typeface="Palatino Linotype" pitchFamily="18" charset="0"/>
                <a:cs typeface="Times New Roman" pitchFamily="18" charset="0"/>
              </a:rPr>
              <a:t>pain behind </a:t>
            </a:r>
            <a:r>
              <a:rPr lang="en-US" sz="2400" dirty="0">
                <a:latin typeface="Palatino Linotype" pitchFamily="18" charset="0"/>
                <a:cs typeface="Times New Roman" pitchFamily="18" charset="0"/>
              </a:rPr>
              <a:t>the ear, pain in the mastoid region, deafness, suppuration from the ear is also </a:t>
            </a:r>
            <a:r>
              <a:rPr lang="en-US" sz="2400" dirty="0">
                <a:latin typeface="Palatino Linotype" pitchFamily="18" charset="0"/>
                <a:cs typeface="Times New Roman" pitchFamily="18" charset="0"/>
              </a:rPr>
              <a:t>possible, </a:t>
            </a:r>
            <a:r>
              <a:rPr lang="en-US" sz="2400" dirty="0">
                <a:latin typeface="Palatino Linotype" pitchFamily="18" charset="0"/>
                <a:cs typeface="Times New Roman" pitchFamily="18" charset="0"/>
              </a:rPr>
              <a:t>weakness, malaise, </a:t>
            </a:r>
            <a:r>
              <a:rPr lang="en-US" sz="2400" dirty="0">
                <a:latin typeface="Palatino Linotype" pitchFamily="18" charset="0"/>
                <a:cs typeface="Times New Roman" pitchFamily="18" charset="0"/>
              </a:rPr>
              <a:t>low-grade temperature</a:t>
            </a:r>
            <a:r>
              <a:rPr lang="sr-Cyrl-RS" sz="2400" dirty="0" smtClean="0">
                <a:latin typeface="Palatino Linotype" pitchFamily="18" charset="0"/>
                <a:cs typeface="Times New Roman" pitchFamily="18" charset="0"/>
              </a:rPr>
              <a:t>.</a:t>
            </a:r>
            <a:endParaRPr lang="en-US" sz="2400" dirty="0" smtClean="0">
              <a:latin typeface="Palatino Linotype" pitchFamily="18" charset="0"/>
              <a:cs typeface="Times New Roman" pitchFamily="18" charset="0"/>
            </a:endParaRPr>
          </a:p>
          <a:p>
            <a:pPr>
              <a:lnSpc>
                <a:spcPct val="100000"/>
              </a:lnSpc>
              <a:buFont typeface="Wingdings" pitchFamily="2" charset="2"/>
              <a:buChar char="§"/>
            </a:pPr>
            <a:endParaRPr lang="sr-Cyrl-RS" sz="800" dirty="0">
              <a:latin typeface="Palatino Linotype" pitchFamily="18" charset="0"/>
              <a:cs typeface="Times New Roman" pitchFamily="18" charset="0"/>
            </a:endParaRPr>
          </a:p>
          <a:p>
            <a:pPr>
              <a:lnSpc>
                <a:spcPct val="100000"/>
              </a:lnSpc>
              <a:buFont typeface="Wingdings" pitchFamily="2" charset="2"/>
              <a:buChar char="§"/>
            </a:pPr>
            <a:r>
              <a:rPr lang="en-US" sz="2400" b="1" dirty="0">
                <a:solidFill>
                  <a:schemeClr val="accent1"/>
                </a:solidFill>
                <a:latin typeface="Palatino Linotype" pitchFamily="18" charset="0"/>
                <a:cs typeface="Times New Roman" pitchFamily="18" charset="0"/>
              </a:rPr>
              <a:t>Laboratory finding</a:t>
            </a:r>
            <a:r>
              <a:rPr lang="sr-Cyrl-RS" sz="2400" b="1" dirty="0">
                <a:solidFill>
                  <a:schemeClr val="accent1"/>
                </a:solidFill>
                <a:latin typeface="Palatino Linotype" pitchFamily="18" charset="0"/>
                <a:cs typeface="Times New Roman" pitchFamily="18" charset="0"/>
              </a:rPr>
              <a:t>: </a:t>
            </a:r>
            <a:r>
              <a:rPr lang="en-US" sz="2400" dirty="0">
                <a:latin typeface="Palatino Linotype" pitchFamily="18" charset="0"/>
                <a:cs typeface="Times New Roman" pitchFamily="18" charset="0"/>
              </a:rPr>
              <a:t>leukocytosis with neutrophilia</a:t>
            </a:r>
            <a:r>
              <a:rPr lang="en-US" sz="2400" dirty="0">
                <a:latin typeface="Palatino Linotype" pitchFamily="18" charset="0"/>
                <a:cs typeface="Times New Roman" pitchFamily="18" charset="0"/>
              </a:rPr>
              <a:t> and significantly elevated </a:t>
            </a:r>
            <a:r>
              <a:rPr lang="en-US" sz="2400" dirty="0">
                <a:latin typeface="Palatino Linotype" pitchFamily="18" charset="0"/>
                <a:cs typeface="Times New Roman" pitchFamily="18" charset="0"/>
              </a:rPr>
              <a:t>CRP</a:t>
            </a:r>
            <a:r>
              <a:rPr lang="sr-Cyrl-RS" sz="2400" dirty="0" smtClean="0">
                <a:latin typeface="Palatino Linotype" pitchFamily="18" charset="0"/>
                <a:cs typeface="Times New Roman" pitchFamily="18" charset="0"/>
              </a:rPr>
              <a:t>.</a:t>
            </a:r>
            <a:endParaRPr lang="en-US" sz="2400" dirty="0" smtClean="0">
              <a:latin typeface="Palatino Linotype" pitchFamily="18" charset="0"/>
              <a:cs typeface="Times New Roman" pitchFamily="18" charset="0"/>
            </a:endParaRPr>
          </a:p>
          <a:p>
            <a:pPr>
              <a:lnSpc>
                <a:spcPct val="100000"/>
              </a:lnSpc>
              <a:buFont typeface="Wingdings" pitchFamily="2" charset="2"/>
              <a:buChar char="§"/>
            </a:pPr>
            <a:endParaRPr lang="sr-Cyrl-RS" sz="900" dirty="0">
              <a:latin typeface="Palatino Linotype" pitchFamily="18" charset="0"/>
              <a:cs typeface="Times New Roman" pitchFamily="18" charset="0"/>
            </a:endParaRPr>
          </a:p>
          <a:p>
            <a:pPr>
              <a:lnSpc>
                <a:spcPct val="100000"/>
              </a:lnSpc>
              <a:buFont typeface="Wingdings" pitchFamily="2" charset="2"/>
              <a:buChar char="§"/>
            </a:pPr>
            <a:r>
              <a:rPr lang="en-US" sz="2400" b="1" dirty="0">
                <a:solidFill>
                  <a:schemeClr val="accent1"/>
                </a:solidFill>
                <a:latin typeface="Palatino Linotype" pitchFamily="18" charset="0"/>
                <a:cs typeface="Times New Roman" pitchFamily="18" charset="0"/>
              </a:rPr>
              <a:t>Otoscopy</a:t>
            </a:r>
            <a:r>
              <a:rPr lang="sr-Cyrl-RS" sz="2400" b="1" dirty="0">
                <a:solidFill>
                  <a:schemeClr val="accent1"/>
                </a:solidFill>
                <a:latin typeface="Palatino Linotype" pitchFamily="18" charset="0"/>
                <a:cs typeface="Times New Roman" pitchFamily="18" charset="0"/>
              </a:rPr>
              <a:t>: </a:t>
            </a:r>
            <a:r>
              <a:rPr lang="en-US" sz="2400" dirty="0">
                <a:latin typeface="Palatino Linotype" pitchFamily="18" charset="0"/>
                <a:cs typeface="Times New Roman" pitchFamily="18" charset="0"/>
              </a:rPr>
              <a:t>pale tympanic membrane, </a:t>
            </a:r>
            <a:r>
              <a:rPr lang="en-US" sz="2400" dirty="0">
                <a:latin typeface="Palatino Linotype" pitchFamily="18" charset="0"/>
                <a:cs typeface="Times New Roman" pitchFamily="18" charset="0"/>
              </a:rPr>
              <a:t>reduced visibility of anatomical </a:t>
            </a:r>
            <a:r>
              <a:rPr lang="en-US" sz="2400" dirty="0">
                <a:latin typeface="Palatino Linotype" pitchFamily="18" charset="0"/>
                <a:cs typeface="Times New Roman" pitchFamily="18" charset="0"/>
              </a:rPr>
              <a:t>details, no light reflex, the presence of secretions in the external auditory canal is </a:t>
            </a:r>
            <a:r>
              <a:rPr lang="en-US" sz="2400" dirty="0">
                <a:latin typeface="Palatino Linotype" pitchFamily="18" charset="0"/>
                <a:cs typeface="Times New Roman" pitchFamily="18" charset="0"/>
              </a:rPr>
              <a:t>possible</a:t>
            </a:r>
            <a:r>
              <a:rPr lang="sr-Cyrl-RS" sz="2400" dirty="0">
                <a:latin typeface="Palatino Linotype" pitchFamily="18" charset="0"/>
                <a:cs typeface="Times New Roman" pitchFamily="18" charset="0"/>
              </a:rPr>
              <a:t>.</a:t>
            </a:r>
            <a:endParaRPr lang="en-US" sz="2400" dirty="0">
              <a:latin typeface="Palatino Linotype" pitchFamily="18" charset="0"/>
              <a:cs typeface="Times New Roman" pitchFamily="18" charset="0"/>
            </a:endParaRPr>
          </a:p>
        </p:txBody>
      </p:sp>
      <p:sp>
        <p:nvSpPr>
          <p:cNvPr id="4" name="Title 1"/>
          <p:cNvSpPr txBox="1">
            <a:spLocks/>
          </p:cNvSpPr>
          <p:nvPr/>
        </p:nvSpPr>
        <p:spPr>
          <a:xfrm>
            <a:off x="0" y="19049"/>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FF0000"/>
                </a:solidFill>
                <a:latin typeface="Palatino Linotype" pitchFamily="18" charset="0"/>
              </a:rPr>
              <a:t>Latent </a:t>
            </a:r>
            <a:r>
              <a:rPr lang="en-US" sz="3500" b="1" dirty="0" err="1">
                <a:solidFill>
                  <a:srgbClr val="FF0000"/>
                </a:solidFill>
                <a:latin typeface="Palatino Linotype" pitchFamily="18" charset="0"/>
              </a:rPr>
              <a:t>mastoiditis</a:t>
            </a:r>
            <a:endParaRPr lang="en-US" sz="3500" b="1" dirty="0">
              <a:solidFill>
                <a:srgbClr val="FF0000"/>
              </a:solidFill>
              <a:latin typeface="Palatino Linotype" pitchFamily="18" charset="0"/>
            </a:endParaRPr>
          </a:p>
        </p:txBody>
      </p:sp>
    </p:spTree>
    <p:extLst>
      <p:ext uri="{BB962C8B-B14F-4D97-AF65-F5344CB8AC3E}">
        <p14:creationId xmlns:p14="http://schemas.microsoft.com/office/powerpoint/2010/main" val="182857776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19125" y="1583508"/>
            <a:ext cx="10972800" cy="4617267"/>
          </a:xfrm>
        </p:spPr>
        <p:txBody>
          <a:bodyPr vert="horz" lIns="91440" tIns="45720" rIns="91440" bIns="45720" rtlCol="0">
            <a:normAutofit/>
          </a:bodyPr>
          <a:lstStyle/>
          <a:p>
            <a:pPr>
              <a:lnSpc>
                <a:spcPct val="100000"/>
              </a:lnSpc>
              <a:buFont typeface="Wingdings" pitchFamily="2" charset="2"/>
              <a:buChar char="§"/>
            </a:pPr>
            <a:r>
              <a:rPr lang="en-US" sz="2400" dirty="0">
                <a:latin typeface="Palatino Linotype" pitchFamily="18" charset="0"/>
                <a:cs typeface="Times New Roman" pitchFamily="18" charset="0"/>
              </a:rPr>
              <a:t>In the third week, as a complication of inadequately treated </a:t>
            </a:r>
            <a:r>
              <a:rPr lang="en-US" sz="2400" dirty="0" err="1">
                <a:latin typeface="Palatino Linotype" pitchFamily="18" charset="0"/>
                <a:cs typeface="Times New Roman" pitchFamily="18" charset="0"/>
              </a:rPr>
              <a:t>AOM</a:t>
            </a:r>
            <a:r>
              <a:rPr lang="en-US" sz="2400" dirty="0">
                <a:latin typeface="Palatino Linotype" pitchFamily="18" charset="0"/>
                <a:cs typeface="Times New Roman" pitchFamily="18" charset="0"/>
              </a:rPr>
              <a:t>. </a:t>
            </a:r>
            <a:r>
              <a:rPr lang="en-US" sz="2400" dirty="0">
                <a:latin typeface="Palatino Linotype" pitchFamily="18" charset="0"/>
                <a:cs typeface="Times New Roman" pitchFamily="18" charset="0"/>
              </a:rPr>
              <a:t>The process is localized in the mastoid with the spread of the infection to the surrounding structures</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If the process spreads into the soft tissues of the mastoid process, a </a:t>
            </a:r>
            <a:r>
              <a:rPr lang="en-US" sz="2400" dirty="0" err="1">
                <a:latin typeface="Palatino Linotype" pitchFamily="18" charset="0"/>
                <a:cs typeface="Times New Roman" pitchFamily="18" charset="0"/>
              </a:rPr>
              <a:t>subperiosteal</a:t>
            </a:r>
            <a:r>
              <a:rPr lang="en-US" sz="2400" dirty="0">
                <a:latin typeface="Palatino Linotype" pitchFamily="18" charset="0"/>
                <a:cs typeface="Times New Roman" pitchFamily="18" charset="0"/>
              </a:rPr>
              <a:t> abscess is formed, if it spreads below the sternocleidomastoid muscle, a </a:t>
            </a:r>
            <a:r>
              <a:rPr lang="en-US" sz="2400" dirty="0" err="1">
                <a:latin typeface="Palatino Linotype" pitchFamily="18" charset="0"/>
                <a:cs typeface="Times New Roman" pitchFamily="18" charset="0"/>
              </a:rPr>
              <a:t>Bezold's</a:t>
            </a:r>
            <a:r>
              <a:rPr lang="en-US" sz="2400" dirty="0">
                <a:latin typeface="Palatino Linotype" pitchFamily="18" charset="0"/>
                <a:cs typeface="Times New Roman" pitchFamily="18" charset="0"/>
              </a:rPr>
              <a:t> abscess is formed, and if it spreads along the styloid</a:t>
            </a:r>
            <a:r>
              <a:rPr lang="en-US" sz="2400" dirty="0">
                <a:latin typeface="Palatino Linotype" pitchFamily="18" charset="0"/>
                <a:cs typeface="Times New Roman" pitchFamily="18" charset="0"/>
              </a:rPr>
              <a:t> muscle, a Moore's abscess is formed</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800" dirty="0">
              <a:latin typeface="Palatino Linotype" pitchFamily="18" charset="0"/>
              <a:cs typeface="Times New Roman" pitchFamily="18" charset="0"/>
            </a:endParaRPr>
          </a:p>
          <a:p>
            <a:pPr>
              <a:lnSpc>
                <a:spcPct val="100000"/>
              </a:lnSpc>
              <a:buFont typeface="Wingdings" pitchFamily="2" charset="2"/>
              <a:buChar char="§"/>
            </a:pPr>
            <a:endParaRPr lang="x-none" sz="2400" dirty="0">
              <a:latin typeface="Palatino Linotype" pitchFamily="18" charset="0"/>
              <a:cs typeface="Times New Roman" pitchFamily="18" charset="0"/>
            </a:endParaRPr>
          </a:p>
          <a:p>
            <a:pPr>
              <a:lnSpc>
                <a:spcPct val="100000"/>
              </a:lnSpc>
              <a:buFont typeface="Wingdings" pitchFamily="2" charset="2"/>
              <a:buChar char="§"/>
            </a:pPr>
            <a:endParaRPr lang="en-US" sz="2400" dirty="0">
              <a:latin typeface="Palatino Linotype" pitchFamily="18" charset="0"/>
              <a:cs typeface="Times New Roman" pitchFamily="18" charset="0"/>
            </a:endParaRPr>
          </a:p>
        </p:txBody>
      </p:sp>
      <p:sp>
        <p:nvSpPr>
          <p:cNvPr id="4" name="Title 1"/>
          <p:cNvSpPr txBox="1">
            <a:spLocks/>
          </p:cNvSpPr>
          <p:nvPr/>
        </p:nvSpPr>
        <p:spPr>
          <a:xfrm>
            <a:off x="0" y="19049"/>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smtClean="0">
                <a:solidFill>
                  <a:srgbClr val="FF0000"/>
                </a:solidFill>
                <a:latin typeface="Palatino Linotype" pitchFamily="18" charset="0"/>
              </a:rPr>
              <a:t>Manifest </a:t>
            </a:r>
            <a:r>
              <a:rPr lang="en-US" sz="3500" b="1" dirty="0" err="1">
                <a:solidFill>
                  <a:srgbClr val="FF0000"/>
                </a:solidFill>
                <a:latin typeface="Palatino Linotype" pitchFamily="18" charset="0"/>
              </a:rPr>
              <a:t>mastoiditis</a:t>
            </a:r>
            <a:endParaRPr lang="en-US" sz="3500" b="1" dirty="0">
              <a:solidFill>
                <a:srgbClr val="FF0000"/>
              </a:solidFill>
              <a:latin typeface="Palatino Linotype" pitchFamily="18" charset="0"/>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9600" y="1568449"/>
            <a:ext cx="10953750" cy="4594225"/>
          </a:xfrm>
        </p:spPr>
        <p:txBody>
          <a:bodyPr vert="horz" lIns="91440" tIns="45720" rIns="91440" bIns="45720" rtlCol="0">
            <a:normAutofit/>
          </a:bodyPr>
          <a:lstStyle/>
          <a:p>
            <a:pPr>
              <a:buFont typeface="Wingdings" pitchFamily="2" charset="2"/>
              <a:buChar char="§"/>
            </a:pPr>
            <a:r>
              <a:rPr lang="en-US" sz="2400" dirty="0">
                <a:latin typeface="Palatino Linotype" pitchFamily="18" charset="0"/>
                <a:cs typeface="Times New Roman" pitchFamily="18" charset="0"/>
              </a:rPr>
              <a:t>It represents the inflammation of the Eustachian tube, tympanic cavity and mastoid process caused by viruses or bacteria</a:t>
            </a:r>
            <a:r>
              <a:rPr lang="x-none" sz="2400">
                <a:latin typeface="Palatino Linotype" pitchFamily="18" charset="0"/>
                <a:cs typeface="Times New Roman" pitchFamily="18" charset="0"/>
              </a:rPr>
              <a:t>.</a:t>
            </a:r>
            <a:endParaRPr lang="en-US" sz="2400" dirty="0">
              <a:latin typeface="Palatino Linotype" pitchFamily="18" charset="0"/>
              <a:cs typeface="Times New Roman" pitchFamily="18" charset="0"/>
            </a:endParaRPr>
          </a:p>
          <a:p>
            <a:pPr>
              <a:buFont typeface="Wingdings" pitchFamily="2" charset="2"/>
              <a:buChar char="§"/>
            </a:pPr>
            <a:endParaRPr lang="x-none" sz="2400" dirty="0">
              <a:latin typeface="Palatino Linotype" pitchFamily="18" charset="0"/>
              <a:cs typeface="Times New Roman" pitchFamily="18" charset="0"/>
            </a:endParaRPr>
          </a:p>
          <a:p>
            <a:pPr>
              <a:buFont typeface="Wingdings" pitchFamily="2" charset="2"/>
              <a:buChar char="§"/>
            </a:pPr>
            <a:r>
              <a:rPr lang="en-US" sz="2400" dirty="0">
                <a:latin typeface="Palatino Linotype" pitchFamily="18" charset="0"/>
                <a:cs typeface="Times New Roman" pitchFamily="18" charset="0"/>
              </a:rPr>
              <a:t>The clinical presentation and course of AOM depends on the age of the affected person, resulting in age-related classification. </a:t>
            </a:r>
          </a:p>
          <a:p>
            <a:pPr>
              <a:buFont typeface="Wingdings" pitchFamily="2" charset="2"/>
              <a:buChar char="§"/>
            </a:pPr>
            <a:endParaRPr lang="x-none" sz="2400" dirty="0">
              <a:latin typeface="Palatino Linotype" pitchFamily="18" charset="0"/>
              <a:cs typeface="Times New Roman" pitchFamily="18" charset="0"/>
            </a:endParaRPr>
          </a:p>
          <a:p>
            <a:pPr>
              <a:buFont typeface="Wingdings" pitchFamily="2" charset="2"/>
              <a:buChar char="§"/>
            </a:pPr>
            <a:r>
              <a:rPr lang="en-US" sz="2400" dirty="0">
                <a:latin typeface="Palatino Linotype" pitchFamily="18" charset="0"/>
                <a:cs typeface="Times New Roman" pitchFamily="18" charset="0"/>
              </a:rPr>
              <a:t>Otitis in newborns and infants, children up to two years of age, middle-aged people and geriatric patients.</a:t>
            </a:r>
          </a:p>
        </p:txBody>
      </p:sp>
      <p:sp>
        <p:nvSpPr>
          <p:cNvPr id="4" name="Title 1"/>
          <p:cNvSpPr txBox="1">
            <a:spLocks/>
          </p:cNvSpPr>
          <p:nvPr/>
        </p:nvSpPr>
        <p:spPr>
          <a:xfrm>
            <a:off x="85725" y="5362575"/>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endParaRPr lang="en-US" sz="3500" b="1" dirty="0">
              <a:solidFill>
                <a:srgbClr val="000099"/>
              </a:solidFill>
              <a:latin typeface="Palatino Linotype" pitchFamily="18" charset="0"/>
            </a:endParaRPr>
          </a:p>
        </p:txBody>
      </p:sp>
      <p:sp>
        <p:nvSpPr>
          <p:cNvPr id="5" name="Title 1"/>
          <p:cNvSpPr txBox="1">
            <a:spLocks/>
          </p:cNvSpPr>
          <p:nvPr/>
        </p:nvSpPr>
        <p:spPr>
          <a:xfrm>
            <a:off x="0" y="0"/>
            <a:ext cx="12192000" cy="1066800"/>
          </a:xfrm>
          <a:prstGeom prst="rect">
            <a:avLst/>
          </a:prstGeom>
          <a:gradFill>
            <a:gsLst>
              <a:gs pos="0">
                <a:srgbClr val="183457">
                  <a:lumMod val="75000"/>
                </a:srgbClr>
              </a:gs>
              <a:gs pos="50000">
                <a:schemeClr val="accent1">
                  <a:lumMod val="75000"/>
                  <a:shade val="67500"/>
                  <a:satMod val="115000"/>
                </a:schemeClr>
              </a:gs>
              <a:gs pos="100000">
                <a:schemeClr val="accent1">
                  <a:lumMod val="75000"/>
                  <a:shade val="100000"/>
                  <a:satMod val="115000"/>
                </a:schemeClr>
              </a:gs>
            </a:gsLst>
            <a:lin ang="0" scaled="1"/>
          </a:grad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prstClr val="white"/>
                </a:solidFill>
                <a:latin typeface="Palatino Linotype" pitchFamily="18" charset="0"/>
              </a:rPr>
              <a:t>Acute otitis media (AOM)</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90549" y="1573813"/>
            <a:ext cx="10982325" cy="4598387"/>
          </a:xfrm>
        </p:spPr>
        <p:txBody>
          <a:bodyPr vert="horz" lIns="91440" tIns="45720" rIns="91440" bIns="45720" rtlCol="0">
            <a:normAutofit/>
          </a:bodyPr>
          <a:lstStyle/>
          <a:p>
            <a:pPr>
              <a:lnSpc>
                <a:spcPct val="100000"/>
              </a:lnSpc>
              <a:buFont typeface="Wingdings" pitchFamily="2" charset="2"/>
              <a:buChar char="§"/>
            </a:pPr>
            <a:r>
              <a:rPr lang="en-US" sz="2400" b="1" dirty="0">
                <a:solidFill>
                  <a:schemeClr val="accent1"/>
                </a:solidFill>
                <a:latin typeface="Palatino Linotype" pitchFamily="18" charset="0"/>
                <a:cs typeface="Times New Roman" pitchFamily="18" charset="0"/>
              </a:rPr>
              <a:t>Clinical examination</a:t>
            </a:r>
            <a:r>
              <a:rPr lang="sr-Cyrl-RS" sz="2400" b="1" dirty="0">
                <a:solidFill>
                  <a:schemeClr val="accent1"/>
                </a:solidFill>
                <a:latin typeface="Palatino Linotype" pitchFamily="18" charset="0"/>
                <a:cs typeface="Times New Roman" pitchFamily="18" charset="0"/>
              </a:rPr>
              <a:t>:</a:t>
            </a:r>
            <a:r>
              <a:rPr lang="x-none" sz="2400" b="1">
                <a:solidFill>
                  <a:schemeClr val="accent1"/>
                </a:solidFill>
                <a:latin typeface="Palatino Linotype" pitchFamily="18" charset="0"/>
                <a:cs typeface="Times New Roman" pitchFamily="18" charset="0"/>
              </a:rPr>
              <a:t> </a:t>
            </a:r>
            <a:r>
              <a:rPr lang="en-US" sz="2400" dirty="0">
                <a:latin typeface="Palatino Linotype" pitchFamily="18" charset="0"/>
                <a:cs typeface="Times New Roman" pitchFamily="18" charset="0"/>
              </a:rPr>
              <a:t>swelling behind the ear with or without </a:t>
            </a:r>
            <a:r>
              <a:rPr lang="en-US" sz="2400" dirty="0">
                <a:latin typeface="Palatino Linotype" pitchFamily="18" charset="0"/>
                <a:cs typeface="Times New Roman" pitchFamily="18" charset="0"/>
              </a:rPr>
              <a:t>purulent secretion</a:t>
            </a:r>
            <a:r>
              <a:rPr lang="en-US" sz="2400" dirty="0">
                <a:latin typeface="Palatino Linotype" pitchFamily="18" charset="0"/>
                <a:cs typeface="Times New Roman" pitchFamily="18" charset="0"/>
              </a:rPr>
              <a:t>, </a:t>
            </a:r>
            <a:r>
              <a:rPr lang="en-US" sz="2400" dirty="0">
                <a:latin typeface="Palatino Linotype" pitchFamily="18" charset="0"/>
                <a:cs typeface="Times New Roman" pitchFamily="18" charset="0"/>
              </a:rPr>
              <a:t>otoscopy shows </a:t>
            </a:r>
            <a:r>
              <a:rPr lang="en-US" sz="2400" dirty="0">
                <a:latin typeface="Palatino Linotype" pitchFamily="18" charset="0"/>
                <a:cs typeface="Times New Roman" pitchFamily="18" charset="0"/>
              </a:rPr>
              <a:t>the presence of secretions in the external auditory </a:t>
            </a:r>
            <a:r>
              <a:rPr lang="en-US" sz="2400" dirty="0">
                <a:latin typeface="Palatino Linotype" pitchFamily="18" charset="0"/>
                <a:cs typeface="Times New Roman" pitchFamily="18" charset="0"/>
              </a:rPr>
              <a:t>canal, </a:t>
            </a:r>
            <a:r>
              <a:rPr lang="en-US" sz="2400" dirty="0">
                <a:latin typeface="Palatino Linotype" pitchFamily="18" charset="0"/>
                <a:cs typeface="Times New Roman" pitchFamily="18" charset="0"/>
              </a:rPr>
              <a:t>with a perforated tympanic membrane in 20</a:t>
            </a:r>
            <a:r>
              <a:rPr lang="en-US" sz="2400" dirty="0">
                <a:latin typeface="Palatino Linotype" pitchFamily="18" charset="0"/>
                <a:cs typeface="Times New Roman" pitchFamily="18" charset="0"/>
              </a:rPr>
              <a:t>% of the cases, </a:t>
            </a:r>
            <a:r>
              <a:rPr lang="en-US" sz="2400" dirty="0">
                <a:latin typeface="Palatino Linotype" pitchFamily="18" charset="0"/>
                <a:cs typeface="Times New Roman" pitchFamily="18" charset="0"/>
              </a:rPr>
              <a:t>due to osteitis</a:t>
            </a:r>
            <a:r>
              <a:rPr lang="en-US" sz="2400" dirty="0">
                <a:latin typeface="Palatino Linotype" pitchFamily="18" charset="0"/>
                <a:cs typeface="Times New Roman" pitchFamily="18" charset="0"/>
              </a:rPr>
              <a:t> the posterior-upper wall may be lowered, the tympanic membrane is unchanged in 4% of patients, and </a:t>
            </a:r>
            <a:r>
              <a:rPr lang="en-US" sz="2400" dirty="0">
                <a:latin typeface="Palatino Linotype" pitchFamily="18" charset="0"/>
                <a:cs typeface="Times New Roman" pitchFamily="18" charset="0"/>
              </a:rPr>
              <a:t>thickened, </a:t>
            </a:r>
            <a:r>
              <a:rPr lang="en-US" sz="2400" dirty="0">
                <a:latin typeface="Palatino Linotype" pitchFamily="18" charset="0"/>
                <a:cs typeface="Times New Roman" pitchFamily="18" charset="0"/>
              </a:rPr>
              <a:t>pale tympanic membrane without perforation occurs in 60% of </a:t>
            </a:r>
            <a:r>
              <a:rPr lang="en-US" sz="2400" dirty="0">
                <a:latin typeface="Palatino Linotype" pitchFamily="18" charset="0"/>
                <a:cs typeface="Times New Roman" pitchFamily="18" charset="0"/>
              </a:rPr>
              <a:t>patients</a:t>
            </a:r>
            <a:r>
              <a:rPr lang="sr-Cyrl-RS" sz="2400" dirty="0" smtClean="0">
                <a:latin typeface="Palatino Linotype" pitchFamily="18" charset="0"/>
                <a:cs typeface="Times New Roman" pitchFamily="18" charset="0"/>
              </a:rPr>
              <a:t>.</a:t>
            </a:r>
            <a:endParaRPr lang="en-US" sz="2400" dirty="0" smtClean="0">
              <a:latin typeface="Palatino Linotype" pitchFamily="18" charset="0"/>
              <a:cs typeface="Times New Roman" pitchFamily="18" charset="0"/>
            </a:endParaRPr>
          </a:p>
          <a:p>
            <a:pPr>
              <a:lnSpc>
                <a:spcPct val="100000"/>
              </a:lnSpc>
              <a:buFont typeface="Wingdings" pitchFamily="2" charset="2"/>
              <a:buChar char="§"/>
            </a:pPr>
            <a:endParaRPr lang="x-none"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Leukocytosis with neutrophilia</a:t>
            </a:r>
            <a:r>
              <a:rPr lang="en-US" sz="2400" dirty="0">
                <a:latin typeface="Palatino Linotype" pitchFamily="18" charset="0"/>
                <a:cs typeface="Times New Roman" pitchFamily="18" charset="0"/>
              </a:rPr>
              <a:t> and significantly elevated CRP, increased erythrocyte sedimentation</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Temporal bone CT.</a:t>
            </a:r>
            <a:endParaRPr lang="en-US" sz="2400" dirty="0">
              <a:latin typeface="Palatino Linotype" pitchFamily="18" charset="0"/>
              <a:cs typeface="Times New Roman" pitchFamily="18" charset="0"/>
            </a:endParaRPr>
          </a:p>
          <a:p>
            <a:pPr>
              <a:lnSpc>
                <a:spcPct val="100000"/>
              </a:lnSpc>
              <a:buFont typeface="Wingdings" pitchFamily="2" charset="2"/>
              <a:buChar char="§"/>
            </a:pPr>
            <a:endParaRPr lang="x-none" sz="2400" dirty="0">
              <a:latin typeface="Palatino Linotype" pitchFamily="18" charset="0"/>
              <a:cs typeface="Times New Roman" pitchFamily="18" charset="0"/>
            </a:endParaRPr>
          </a:p>
          <a:p>
            <a:pPr>
              <a:lnSpc>
                <a:spcPct val="100000"/>
              </a:lnSpc>
              <a:buFont typeface="Wingdings" pitchFamily="2" charset="2"/>
              <a:buChar char="§"/>
            </a:pPr>
            <a:endParaRPr lang="en-US" sz="2400" dirty="0">
              <a:latin typeface="Palatino Linotype" pitchFamily="18" charset="0"/>
              <a:cs typeface="Times New Roman" pitchFamily="18" charset="0"/>
            </a:endParaRPr>
          </a:p>
        </p:txBody>
      </p:sp>
      <p:sp>
        <p:nvSpPr>
          <p:cNvPr id="3" name="Title 1"/>
          <p:cNvSpPr txBox="1">
            <a:spLocks/>
          </p:cNvSpPr>
          <p:nvPr/>
        </p:nvSpPr>
        <p:spPr>
          <a:xfrm>
            <a:off x="0" y="19049"/>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smtClean="0">
                <a:solidFill>
                  <a:srgbClr val="FF0000"/>
                </a:solidFill>
                <a:latin typeface="Palatino Linotype" pitchFamily="18" charset="0"/>
              </a:rPr>
              <a:t>Manifest </a:t>
            </a:r>
            <a:r>
              <a:rPr lang="en-US" sz="3500" b="1" dirty="0" err="1">
                <a:solidFill>
                  <a:srgbClr val="FF0000"/>
                </a:solidFill>
                <a:latin typeface="Palatino Linotype" pitchFamily="18" charset="0"/>
              </a:rPr>
              <a:t>mastoiditis</a:t>
            </a:r>
            <a:endParaRPr lang="en-US" sz="3500" b="1" dirty="0">
              <a:solidFill>
                <a:srgbClr val="FF0000"/>
              </a:solidFill>
              <a:latin typeface="Palatino Linotype" pitchFamily="18" charset="0"/>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9EEA084F-4F85-49BF-B7FB-F0BCA52AC8E1}"/>
              </a:ext>
            </a:extLst>
          </p:cNvPr>
          <p:cNvSpPr>
            <a:spLocks noGrp="1"/>
          </p:cNvSpPr>
          <p:nvPr>
            <p:ph idx="1"/>
          </p:nvPr>
        </p:nvSpPr>
        <p:spPr>
          <a:xfrm>
            <a:off x="601831" y="1593449"/>
            <a:ext cx="10971043" cy="4578751"/>
          </a:xfrm>
        </p:spPr>
        <p:txBody>
          <a:bodyPr vert="horz" lIns="91440" tIns="45720" rIns="91440" bIns="45720" rtlCol="0">
            <a:normAutofit/>
          </a:bodyPr>
          <a:lstStyle/>
          <a:p>
            <a:pPr>
              <a:lnSpc>
                <a:spcPct val="100000"/>
              </a:lnSpc>
              <a:buFont typeface="Wingdings" pitchFamily="2" charset="2"/>
              <a:buChar char="§"/>
            </a:pPr>
            <a:r>
              <a:rPr lang="en-US" sz="2400" b="1" dirty="0">
                <a:solidFill>
                  <a:schemeClr val="accent1"/>
                </a:solidFill>
                <a:latin typeface="Palatino Linotype" pitchFamily="18" charset="0"/>
                <a:cs typeface="Times New Roman" pitchFamily="18" charset="0"/>
              </a:rPr>
              <a:t>Differential diagnosis</a:t>
            </a:r>
            <a:r>
              <a:rPr lang="sr-Cyrl-RS" sz="2400" b="1" dirty="0">
                <a:solidFill>
                  <a:schemeClr val="accent1"/>
                </a:solidFill>
                <a:latin typeface="Palatino Linotype" pitchFamily="18" charset="0"/>
                <a:cs typeface="Times New Roman" pitchFamily="18" charset="0"/>
              </a:rPr>
              <a:t>: </a:t>
            </a:r>
            <a:r>
              <a:rPr lang="en-US" sz="2400" dirty="0">
                <a:latin typeface="Palatino Linotype" pitchFamily="18" charset="0"/>
                <a:cs typeface="Times New Roman" pitchFamily="18" charset="0"/>
              </a:rPr>
              <a:t>AOE, </a:t>
            </a:r>
            <a:r>
              <a:rPr lang="en-US" sz="2400" dirty="0">
                <a:latin typeface="Palatino Linotype" pitchFamily="18" charset="0"/>
                <a:cs typeface="Times New Roman" pitchFamily="18" charset="0"/>
              </a:rPr>
              <a:t>insect bites, allergic reactions, the presence of tumors, inflammation of the salivary </a:t>
            </a:r>
            <a:r>
              <a:rPr lang="en-US" sz="2400" dirty="0" smtClean="0">
                <a:latin typeface="Palatino Linotype" pitchFamily="18" charset="0"/>
                <a:cs typeface="Times New Roman" pitchFamily="18" charset="0"/>
              </a:rPr>
              <a:t>glands.</a:t>
            </a:r>
          </a:p>
          <a:p>
            <a:pPr>
              <a:lnSpc>
                <a:spcPct val="100000"/>
              </a:lnSpc>
              <a:buFont typeface="Wingdings" pitchFamily="2" charset="2"/>
              <a:buChar char="§"/>
            </a:pPr>
            <a:endParaRPr lang="sr-Cyrl-RS" sz="800" dirty="0">
              <a:latin typeface="Palatino Linotype" pitchFamily="18" charset="0"/>
              <a:cs typeface="Times New Roman" pitchFamily="18" charset="0"/>
            </a:endParaRPr>
          </a:p>
          <a:p>
            <a:pPr>
              <a:lnSpc>
                <a:spcPct val="100000"/>
              </a:lnSpc>
              <a:buFont typeface="Wingdings" pitchFamily="2" charset="2"/>
              <a:buChar char="§"/>
            </a:pPr>
            <a:r>
              <a:rPr lang="en-US" sz="2400" b="1" dirty="0">
                <a:solidFill>
                  <a:srgbClr val="FF0000"/>
                </a:solidFill>
                <a:latin typeface="Palatino Linotype" pitchFamily="18" charset="0"/>
                <a:cs typeface="Times New Roman" pitchFamily="18" charset="0"/>
              </a:rPr>
              <a:t>IMPORTANT - the most important principle in diagnosing complications of </a:t>
            </a:r>
            <a:r>
              <a:rPr lang="en-US" sz="2400" b="1" dirty="0">
                <a:solidFill>
                  <a:srgbClr val="FF0000"/>
                </a:solidFill>
                <a:latin typeface="Palatino Linotype" pitchFamily="18" charset="0"/>
                <a:cs typeface="Times New Roman" pitchFamily="18" charset="0"/>
              </a:rPr>
              <a:t>AOM is </a:t>
            </a:r>
            <a:r>
              <a:rPr lang="en-US" sz="2400" b="1" dirty="0">
                <a:solidFill>
                  <a:srgbClr val="FF0000"/>
                </a:solidFill>
                <a:latin typeface="Palatino Linotype" pitchFamily="18" charset="0"/>
                <a:cs typeface="Times New Roman" pitchFamily="18" charset="0"/>
              </a:rPr>
              <a:t>that you should think about </a:t>
            </a:r>
            <a:r>
              <a:rPr lang="en-US" sz="2400" b="1" dirty="0">
                <a:solidFill>
                  <a:srgbClr val="FF0000"/>
                </a:solidFill>
                <a:latin typeface="Palatino Linotype" pitchFamily="18" charset="0"/>
                <a:cs typeface="Times New Roman" pitchFamily="18" charset="0"/>
              </a:rPr>
              <a:t>them, </a:t>
            </a:r>
            <a:r>
              <a:rPr lang="en-US" sz="2400" b="1" dirty="0">
                <a:solidFill>
                  <a:srgbClr val="FF0000"/>
                </a:solidFill>
                <a:latin typeface="Palatino Linotype" pitchFamily="18" charset="0"/>
                <a:cs typeface="Times New Roman" pitchFamily="18" charset="0"/>
              </a:rPr>
              <a:t>especially in younger </a:t>
            </a:r>
            <a:r>
              <a:rPr lang="en-US" sz="2400" b="1" dirty="0">
                <a:solidFill>
                  <a:srgbClr val="FF0000"/>
                </a:solidFill>
                <a:latin typeface="Palatino Linotype" pitchFamily="18" charset="0"/>
                <a:cs typeface="Times New Roman" pitchFamily="18" charset="0"/>
              </a:rPr>
              <a:t>children</a:t>
            </a:r>
            <a:r>
              <a:rPr lang="sr-Cyrl-RS" sz="2400" b="1" dirty="0" smtClean="0">
                <a:solidFill>
                  <a:srgbClr val="FF0000"/>
                </a:solidFill>
                <a:latin typeface="Palatino Linotype" pitchFamily="18" charset="0"/>
                <a:cs typeface="Times New Roman" pitchFamily="18" charset="0"/>
              </a:rPr>
              <a:t>.</a:t>
            </a:r>
            <a:endParaRPr lang="en-US" sz="2400" b="1" dirty="0" smtClean="0">
              <a:solidFill>
                <a:srgbClr val="FF0000"/>
              </a:solidFill>
              <a:latin typeface="Palatino Linotype" pitchFamily="18" charset="0"/>
              <a:cs typeface="Times New Roman" pitchFamily="18" charset="0"/>
            </a:endParaRPr>
          </a:p>
          <a:p>
            <a:pPr>
              <a:lnSpc>
                <a:spcPct val="100000"/>
              </a:lnSpc>
              <a:buFont typeface="Wingdings" pitchFamily="2" charset="2"/>
              <a:buChar char="§"/>
            </a:pPr>
            <a:endParaRPr lang="sr-Cyrl-RS" sz="800" dirty="0">
              <a:latin typeface="Palatino Linotype" pitchFamily="18" charset="0"/>
              <a:cs typeface="Times New Roman" pitchFamily="18" charset="0"/>
            </a:endParaRPr>
          </a:p>
          <a:p>
            <a:pPr>
              <a:lnSpc>
                <a:spcPct val="100000"/>
              </a:lnSpc>
              <a:buFont typeface="Wingdings" pitchFamily="2" charset="2"/>
              <a:buChar char="§"/>
            </a:pPr>
            <a:r>
              <a:rPr lang="en-US" sz="2400" b="1" dirty="0">
                <a:solidFill>
                  <a:schemeClr val="accent1"/>
                </a:solidFill>
                <a:latin typeface="Palatino Linotype" pitchFamily="18" charset="0"/>
                <a:cs typeface="Times New Roman" pitchFamily="18" charset="0"/>
              </a:rPr>
              <a:t>Complications are indicated by: </a:t>
            </a:r>
            <a:r>
              <a:rPr lang="en-US" sz="2400" dirty="0">
                <a:latin typeface="Palatino Linotype" pitchFamily="18" charset="0"/>
                <a:cs typeface="Times New Roman" pitchFamily="18" charset="0"/>
              </a:rPr>
              <a:t>duration of infection longer than two weeks, reappearance of suppuration from the ear, deterioration of the general condition, appearance of swelling in the region of the ear and/or mastoid, </a:t>
            </a:r>
            <a:r>
              <a:rPr lang="en-US" sz="2400" dirty="0">
                <a:latin typeface="Palatino Linotype" pitchFamily="18" charset="0"/>
                <a:cs typeface="Times New Roman" pitchFamily="18" charset="0"/>
              </a:rPr>
              <a:t>headache</a:t>
            </a:r>
            <a:r>
              <a:rPr lang="en-US" sz="2400" dirty="0">
                <a:latin typeface="Palatino Linotype" pitchFamily="18" charset="0"/>
                <a:cs typeface="Times New Roman" pitchFamily="18" charset="0"/>
              </a:rPr>
              <a:t>, dizziness, </a:t>
            </a:r>
            <a:r>
              <a:rPr lang="en-US" sz="2400" dirty="0">
                <a:latin typeface="Palatino Linotype" pitchFamily="18" charset="0"/>
                <a:cs typeface="Times New Roman" pitchFamily="18" charset="0"/>
              </a:rPr>
              <a:t>vomiting.</a:t>
            </a:r>
            <a:endParaRPr lang="en-US" sz="2400" dirty="0">
              <a:latin typeface="Palatino Linotype" pitchFamily="18" charset="0"/>
              <a:cs typeface="Times New Roman" pitchFamily="18" charset="0"/>
            </a:endParaRPr>
          </a:p>
        </p:txBody>
      </p:sp>
      <p:sp>
        <p:nvSpPr>
          <p:cNvPr id="4"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Acute </a:t>
            </a:r>
            <a:r>
              <a:rPr lang="en-US" sz="3500" b="1" dirty="0" err="1">
                <a:solidFill>
                  <a:srgbClr val="000099"/>
                </a:solidFill>
                <a:latin typeface="Palatino Linotype" pitchFamily="18" charset="0"/>
              </a:rPr>
              <a:t>mastoiditis</a:t>
            </a:r>
            <a:endParaRPr lang="en-US" sz="3500" b="1" dirty="0">
              <a:solidFill>
                <a:srgbClr val="000099"/>
              </a:solidFill>
              <a:latin typeface="Palatino Linotype" pitchFamily="18" charset="0"/>
            </a:endParaRPr>
          </a:p>
        </p:txBody>
      </p:sp>
    </p:spTree>
    <p:extLst>
      <p:ext uri="{BB962C8B-B14F-4D97-AF65-F5344CB8AC3E}">
        <p14:creationId xmlns:p14="http://schemas.microsoft.com/office/powerpoint/2010/main" val="134036415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3034" y="1562377"/>
            <a:ext cx="10960315" cy="4609823"/>
          </a:xfrm>
        </p:spPr>
        <p:txBody>
          <a:bodyPr vert="horz" lIns="91440" tIns="45720" rIns="91440" bIns="45720" rtlCol="0">
            <a:normAutofit/>
          </a:bodyPr>
          <a:lstStyle/>
          <a:p>
            <a:pPr>
              <a:lnSpc>
                <a:spcPct val="100000"/>
              </a:lnSpc>
              <a:buFont typeface="Wingdings" pitchFamily="2" charset="2"/>
              <a:buChar char="§"/>
            </a:pPr>
            <a:r>
              <a:rPr lang="en-US" sz="2400" b="1" dirty="0">
                <a:solidFill>
                  <a:schemeClr val="accent1"/>
                </a:solidFill>
                <a:latin typeface="Palatino Linotype" pitchFamily="18" charset="0"/>
                <a:cs typeface="Times New Roman" pitchFamily="18" charset="0"/>
              </a:rPr>
              <a:t>Latent form therapy</a:t>
            </a:r>
            <a:r>
              <a:rPr lang="sr-Cyrl-RS" sz="2400" b="1" dirty="0">
                <a:solidFill>
                  <a:schemeClr val="accent1"/>
                </a:solidFill>
                <a:latin typeface="Palatino Linotype" pitchFamily="18" charset="0"/>
                <a:cs typeface="Times New Roman" pitchFamily="18" charset="0"/>
              </a:rPr>
              <a:t>: </a:t>
            </a:r>
            <a:r>
              <a:rPr lang="en-US" sz="2400" dirty="0">
                <a:latin typeface="Palatino Linotype" pitchFamily="18" charset="0"/>
                <a:cs typeface="Times New Roman" pitchFamily="18" charset="0"/>
              </a:rPr>
              <a:t>antibiotics (penicillin or </a:t>
            </a:r>
            <a:r>
              <a:rPr lang="en-US" sz="2400" dirty="0" err="1">
                <a:latin typeface="Palatino Linotype" pitchFamily="18" charset="0"/>
                <a:cs typeface="Times New Roman" pitchFamily="18" charset="0"/>
              </a:rPr>
              <a:t>cephalosporins</a:t>
            </a:r>
            <a:r>
              <a:rPr lang="en-US" sz="2400" dirty="0">
                <a:latin typeface="Palatino Linotype" pitchFamily="18" charset="0"/>
                <a:cs typeface="Times New Roman" pitchFamily="18" charset="0"/>
              </a:rPr>
              <a:t> with </a:t>
            </a:r>
            <a:r>
              <a:rPr lang="en-US" sz="2400" dirty="0">
                <a:latin typeface="Palatino Linotype" pitchFamily="18" charset="0"/>
                <a:cs typeface="Times New Roman" pitchFamily="18" charset="0"/>
              </a:rPr>
              <a:t>metronidazole), </a:t>
            </a:r>
            <a:r>
              <a:rPr lang="en-US" sz="2400" dirty="0">
                <a:latin typeface="Palatino Linotype" pitchFamily="18" charset="0"/>
                <a:cs typeface="Times New Roman" pitchFamily="18" charset="0"/>
              </a:rPr>
              <a:t>mandatory paracentesis</a:t>
            </a:r>
            <a:r>
              <a:rPr lang="en-US" sz="2400" dirty="0">
                <a:latin typeface="Palatino Linotype" pitchFamily="18" charset="0"/>
                <a:cs typeface="Times New Roman" pitchFamily="18" charset="0"/>
              </a:rPr>
              <a:t> and monitoring of the clinical </a:t>
            </a:r>
            <a:r>
              <a:rPr lang="en-US" sz="2400" dirty="0">
                <a:latin typeface="Palatino Linotype" pitchFamily="18" charset="0"/>
                <a:cs typeface="Times New Roman" pitchFamily="18" charset="0"/>
              </a:rPr>
              <a:t>signs </a:t>
            </a:r>
            <a:r>
              <a:rPr lang="en-US" sz="2400" dirty="0">
                <a:latin typeface="Palatino Linotype" pitchFamily="18" charset="0"/>
                <a:cs typeface="Times New Roman" pitchFamily="18" charset="0"/>
              </a:rPr>
              <a:t>and laboratory findings in the next 48-72 </a:t>
            </a:r>
            <a:r>
              <a:rPr lang="en-US" sz="2400" dirty="0">
                <a:latin typeface="Palatino Linotype" pitchFamily="18" charset="0"/>
                <a:cs typeface="Times New Roman" pitchFamily="18" charset="0"/>
              </a:rPr>
              <a:t>hours</a:t>
            </a:r>
            <a:r>
              <a:rPr lang="sr-Cyrl-RS" sz="2400" dirty="0" smtClean="0">
                <a:latin typeface="Palatino Linotype" pitchFamily="18" charset="0"/>
                <a:cs typeface="Times New Roman" pitchFamily="18" charset="0"/>
              </a:rPr>
              <a:t>.</a:t>
            </a:r>
            <a:endParaRPr lang="en-US" sz="2400" dirty="0" smtClean="0">
              <a:latin typeface="Palatino Linotype" pitchFamily="18" charset="0"/>
              <a:cs typeface="Times New Roman" pitchFamily="18" charset="0"/>
            </a:endParaRPr>
          </a:p>
          <a:p>
            <a:pPr>
              <a:lnSpc>
                <a:spcPct val="100000"/>
              </a:lnSpc>
              <a:buFont typeface="Wingdings" pitchFamily="2" charset="2"/>
              <a:buChar char="§"/>
            </a:pPr>
            <a:endParaRPr lang="x-none" sz="800" dirty="0">
              <a:latin typeface="Palatino Linotype" pitchFamily="18" charset="0"/>
              <a:cs typeface="Times New Roman" pitchFamily="18" charset="0"/>
            </a:endParaRPr>
          </a:p>
          <a:p>
            <a:pPr lvl="1">
              <a:lnSpc>
                <a:spcPct val="100000"/>
              </a:lnSpc>
            </a:pPr>
            <a:r>
              <a:rPr lang="en-US" dirty="0">
                <a:latin typeface="Palatino Linotype" pitchFamily="18" charset="0"/>
                <a:cs typeface="Times New Roman" pitchFamily="18" charset="0"/>
              </a:rPr>
              <a:t>If the signs and symptoms of the disease subside, antibiotics are continued for another two weeks, if the condition worsens, a </a:t>
            </a:r>
            <a:r>
              <a:rPr lang="en-US" dirty="0" err="1">
                <a:latin typeface="Palatino Linotype" pitchFamily="18" charset="0"/>
                <a:cs typeface="Times New Roman" pitchFamily="18" charset="0"/>
              </a:rPr>
              <a:t>mastoidectomy</a:t>
            </a:r>
            <a:r>
              <a:rPr lang="en-US" dirty="0">
                <a:latin typeface="Palatino Linotype" pitchFamily="18" charset="0"/>
                <a:cs typeface="Times New Roman" pitchFamily="18" charset="0"/>
              </a:rPr>
              <a:t> is </a:t>
            </a:r>
            <a:r>
              <a:rPr lang="en-US" dirty="0">
                <a:latin typeface="Palatino Linotype" pitchFamily="18" charset="0"/>
                <a:cs typeface="Times New Roman" pitchFamily="18" charset="0"/>
              </a:rPr>
              <a:t>indicated</a:t>
            </a:r>
            <a:r>
              <a:rPr lang="en-US" dirty="0" smtClean="0">
                <a:latin typeface="Palatino Linotype" pitchFamily="18" charset="0"/>
                <a:cs typeface="Times New Roman" pitchFamily="18" charset="0"/>
              </a:rPr>
              <a:t>.</a:t>
            </a:r>
          </a:p>
          <a:p>
            <a:pPr>
              <a:lnSpc>
                <a:spcPct val="100000"/>
              </a:lnSpc>
              <a:buFont typeface="Wingdings" pitchFamily="2" charset="2"/>
              <a:buChar char="§"/>
            </a:pPr>
            <a:endParaRPr lang="en-US" sz="800" dirty="0">
              <a:latin typeface="Palatino Linotype" pitchFamily="18" charset="0"/>
              <a:cs typeface="Times New Roman" pitchFamily="18" charset="0"/>
            </a:endParaRPr>
          </a:p>
          <a:p>
            <a:pPr>
              <a:lnSpc>
                <a:spcPct val="100000"/>
              </a:lnSpc>
              <a:buFont typeface="Wingdings" pitchFamily="2" charset="2"/>
              <a:buChar char="§"/>
            </a:pPr>
            <a:r>
              <a:rPr lang="en-US" sz="2400" b="1" dirty="0">
                <a:solidFill>
                  <a:schemeClr val="accent1"/>
                </a:solidFill>
                <a:latin typeface="Palatino Linotype" pitchFamily="18" charset="0"/>
                <a:cs typeface="Times New Roman" pitchFamily="18" charset="0"/>
              </a:rPr>
              <a:t>Manifest form therapy</a:t>
            </a:r>
            <a:r>
              <a:rPr lang="sr-Cyrl-RS" sz="2400" b="1" dirty="0">
                <a:solidFill>
                  <a:schemeClr val="accent1"/>
                </a:solidFill>
                <a:latin typeface="Palatino Linotype" pitchFamily="18" charset="0"/>
                <a:cs typeface="Times New Roman" pitchFamily="18" charset="0"/>
              </a:rPr>
              <a:t>: </a:t>
            </a:r>
            <a:r>
              <a:rPr lang="en-US" sz="2400" dirty="0">
                <a:latin typeface="Palatino Linotype" pitchFamily="18" charset="0"/>
                <a:cs typeface="Times New Roman" pitchFamily="18" charset="0"/>
              </a:rPr>
              <a:t>surgical, with adjuvant antibiotic therapy. The extent of surgical treatment depends on the extent of the </a:t>
            </a:r>
            <a:r>
              <a:rPr lang="en-US" sz="2400" dirty="0">
                <a:latin typeface="Palatino Linotype" pitchFamily="18" charset="0"/>
                <a:cs typeface="Times New Roman" pitchFamily="18" charset="0"/>
              </a:rPr>
              <a:t>inflammatory process</a:t>
            </a:r>
            <a:r>
              <a:rPr lang="en-US" sz="2400" dirty="0">
                <a:latin typeface="Palatino Linotype" pitchFamily="18" charset="0"/>
                <a:cs typeface="Times New Roman" pitchFamily="18" charset="0"/>
              </a:rPr>
              <a:t>.</a:t>
            </a:r>
            <a:endParaRPr lang="x-none" sz="2400" dirty="0">
              <a:latin typeface="Palatino Linotype" pitchFamily="18" charset="0"/>
              <a:cs typeface="Times New Roman" pitchFamily="18" charset="0"/>
            </a:endParaRPr>
          </a:p>
          <a:p>
            <a:pPr>
              <a:lnSpc>
                <a:spcPct val="100000"/>
              </a:lnSpc>
              <a:buFont typeface="Wingdings" pitchFamily="2" charset="2"/>
              <a:buChar char="§"/>
            </a:pPr>
            <a:endParaRPr lang="en-US" sz="2400" dirty="0">
              <a:latin typeface="Palatino Linotype" pitchFamily="18" charset="0"/>
              <a:cs typeface="Times New Roman" pitchFamily="18" charset="0"/>
            </a:endParaRPr>
          </a:p>
        </p:txBody>
      </p:sp>
      <p:sp>
        <p:nvSpPr>
          <p:cNvPr id="3"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Acute </a:t>
            </a:r>
            <a:r>
              <a:rPr lang="en-US" sz="3500" b="1" dirty="0" err="1">
                <a:solidFill>
                  <a:srgbClr val="000099"/>
                </a:solidFill>
                <a:latin typeface="Palatino Linotype" pitchFamily="18" charset="0"/>
              </a:rPr>
              <a:t>mastoiditis</a:t>
            </a:r>
            <a:endParaRPr lang="en-US" sz="3500" b="1" dirty="0">
              <a:solidFill>
                <a:srgbClr val="000099"/>
              </a:solidFill>
              <a:latin typeface="Palatino Linotype" pitchFamily="18" charset="0"/>
            </a:endParaRP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Ð¡ÑÐ¾Ð´Ð½Ð° ÑÐ»Ð¸ÐºÐ°"/>
          <p:cNvPicPr>
            <a:picLocks noChangeAspect="1" noChangeArrowheads="1"/>
          </p:cNvPicPr>
          <p:nvPr/>
        </p:nvPicPr>
        <p:blipFill>
          <a:blip r:embed="rId2" cstate="print"/>
          <a:srcRect/>
          <a:stretch>
            <a:fillRect/>
          </a:stretch>
        </p:blipFill>
        <p:spPr bwMode="auto">
          <a:xfrm>
            <a:off x="1412289" y="1651986"/>
            <a:ext cx="3878801" cy="3878801"/>
          </a:xfrm>
          <a:prstGeom prst="rect">
            <a:avLst/>
          </a:prstGeom>
          <a:noFill/>
        </p:spPr>
      </p:pic>
      <p:pic>
        <p:nvPicPr>
          <p:cNvPr id="1028" name="Picture 4" descr="Ð¡ÑÐ¾Ð´Ð½Ð° ÑÐ»Ð¸ÐºÐ°"/>
          <p:cNvPicPr>
            <a:picLocks noChangeAspect="1" noChangeArrowheads="1"/>
          </p:cNvPicPr>
          <p:nvPr/>
        </p:nvPicPr>
        <p:blipFill>
          <a:blip r:embed="rId3" cstate="print"/>
          <a:srcRect/>
          <a:stretch>
            <a:fillRect/>
          </a:stretch>
        </p:blipFill>
        <p:spPr bwMode="auto">
          <a:xfrm>
            <a:off x="5638059" y="1651986"/>
            <a:ext cx="5136789" cy="3878800"/>
          </a:xfrm>
          <a:prstGeom prst="rect">
            <a:avLst/>
          </a:prstGeom>
          <a:noFill/>
        </p:spPr>
      </p:pic>
      <p:sp>
        <p:nvSpPr>
          <p:cNvPr id="4"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Acute </a:t>
            </a:r>
            <a:r>
              <a:rPr lang="en-US" sz="3500" b="1" dirty="0" err="1">
                <a:solidFill>
                  <a:srgbClr val="000099"/>
                </a:solidFill>
                <a:latin typeface="Palatino Linotype" pitchFamily="18" charset="0"/>
              </a:rPr>
              <a:t>mastoiditis</a:t>
            </a:r>
            <a:endParaRPr lang="en-US" sz="3500" b="1" dirty="0">
              <a:solidFill>
                <a:srgbClr val="000099"/>
              </a:solidFill>
              <a:latin typeface="Palatino Linotype" pitchFamily="18" charset="0"/>
            </a:endParaRP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Ð ÐµÐ·ÑÐ»ÑÐ°Ñ ÑÐ»Ð¸ÐºÐ° Ð·Ð° mastoiditis ct"/>
          <p:cNvPicPr>
            <a:picLocks noChangeAspect="1" noChangeArrowheads="1"/>
          </p:cNvPicPr>
          <p:nvPr/>
        </p:nvPicPr>
        <p:blipFill>
          <a:blip r:embed="rId2" cstate="print"/>
          <a:srcRect/>
          <a:stretch>
            <a:fillRect/>
          </a:stretch>
        </p:blipFill>
        <p:spPr bwMode="auto">
          <a:xfrm>
            <a:off x="3212977" y="1113138"/>
            <a:ext cx="4896394" cy="4631724"/>
          </a:xfrm>
          <a:prstGeom prst="rect">
            <a:avLst/>
          </a:prstGeom>
          <a:noFill/>
        </p:spPr>
      </p:pic>
      <p:sp>
        <p:nvSpPr>
          <p:cNvPr id="3"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Acute </a:t>
            </a:r>
            <a:r>
              <a:rPr lang="en-US" sz="3500" b="1" dirty="0" err="1">
                <a:solidFill>
                  <a:srgbClr val="000099"/>
                </a:solidFill>
                <a:latin typeface="Palatino Linotype" pitchFamily="18" charset="0"/>
              </a:rPr>
              <a:t>mastoiditis</a:t>
            </a:r>
            <a:endParaRPr lang="en-US" sz="3500" b="1" dirty="0">
              <a:solidFill>
                <a:srgbClr val="000099"/>
              </a:solidFill>
              <a:latin typeface="Palatino Linotype" pitchFamily="18" charset="0"/>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914400" y="1371601"/>
            <a:ext cx="10363200" cy="1736725"/>
          </a:xfrm>
        </p:spPr>
        <p:txBody>
          <a:bodyPr>
            <a:normAutofit/>
          </a:bodyPr>
          <a:lstStyle/>
          <a:p>
            <a:pPr>
              <a:defRPr/>
            </a:pPr>
            <a:r>
              <a:rPr lang="en-US" b="1" dirty="0">
                <a:latin typeface="Times New Roman" pitchFamily="18" charset="0"/>
                <a:cs typeface="Times New Roman" pitchFamily="18" charset="0"/>
              </a:rPr>
              <a:t>Chronic otitis media </a:t>
            </a:r>
            <a:r>
              <a:rPr lang="en-US" b="1" dirty="0" smtClean="0">
                <a:latin typeface="Times New Roman" pitchFamily="18" charset="0"/>
                <a:cs typeface="Times New Roman" pitchFamily="18" charset="0"/>
              </a:rPr>
              <a:t>(COM)</a:t>
            </a:r>
          </a:p>
        </p:txBody>
      </p:sp>
    </p:spTree>
    <p:extLst>
      <p:ext uri="{BB962C8B-B14F-4D97-AF65-F5344CB8AC3E}">
        <p14:creationId xmlns:p14="http://schemas.microsoft.com/office/powerpoint/2010/main" val="134918386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9" name="Rectangle 3"/>
          <p:cNvSpPr>
            <a:spLocks noGrp="1" noChangeArrowheads="1"/>
          </p:cNvSpPr>
          <p:nvPr>
            <p:ph idx="1"/>
          </p:nvPr>
        </p:nvSpPr>
        <p:spPr>
          <a:xfrm>
            <a:off x="638174" y="1587499"/>
            <a:ext cx="10982325" cy="4575175"/>
          </a:xfrm>
        </p:spPr>
        <p:txBody>
          <a:bodyPr vert="horz" lIns="91440" tIns="45720" rIns="91440" bIns="45720" rtlCol="0">
            <a:normAutofit/>
          </a:bodyPr>
          <a:lstStyle/>
          <a:p>
            <a:pPr>
              <a:lnSpc>
                <a:spcPct val="100000"/>
              </a:lnSpc>
              <a:buFont typeface="Wingdings" pitchFamily="2" charset="2"/>
              <a:buChar char="§"/>
            </a:pPr>
            <a:r>
              <a:rPr lang="en-US" sz="2400" dirty="0">
                <a:latin typeface="Palatino Linotype" pitchFamily="18" charset="0"/>
                <a:cs typeface="Times New Roman" pitchFamily="18" charset="0"/>
              </a:rPr>
              <a:t>An ongoing or recurring infection </a:t>
            </a:r>
            <a:r>
              <a:rPr lang="en-US" sz="2400" dirty="0">
                <a:latin typeface="Palatino Linotype" pitchFamily="18" charset="0"/>
                <a:cs typeface="Times New Roman" pitchFamily="18" charset="0"/>
              </a:rPr>
              <a:t>of </a:t>
            </a:r>
            <a:r>
              <a:rPr lang="en-US" sz="2400" dirty="0">
                <a:latin typeface="Palatino Linotype" pitchFamily="18" charset="0"/>
                <a:cs typeface="Times New Roman" pitchFamily="18" charset="0"/>
              </a:rPr>
              <a:t>the middle ear with or without involvement of bony structures</a:t>
            </a:r>
            <a:r>
              <a:rPr lang="sl-SI" sz="2400" dirty="0">
                <a:latin typeface="Palatino Linotype" pitchFamily="18" charset="0"/>
                <a:cs typeface="Times New Roman" pitchFamily="18" charset="0"/>
              </a:rPr>
              <a:t>, </a:t>
            </a:r>
            <a:endParaRPr lang="en-US" sz="2400" dirty="0" smtClean="0">
              <a:latin typeface="Palatino Linotype" pitchFamily="18" charset="0"/>
              <a:cs typeface="Times New Roman" pitchFamily="18" charset="0"/>
            </a:endParaRPr>
          </a:p>
          <a:p>
            <a:pPr>
              <a:lnSpc>
                <a:spcPct val="100000"/>
              </a:lnSpc>
              <a:buFont typeface="Wingdings" pitchFamily="2" charset="2"/>
              <a:buChar char="§"/>
            </a:pPr>
            <a:endParaRPr lang="sl-SI" sz="24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with or without secretions (effluvium)</a:t>
            </a:r>
            <a:r>
              <a:rPr lang="sr-Cyrl-RS" sz="2400" dirty="0">
                <a:latin typeface="Palatino Linotype" pitchFamily="18" charset="0"/>
                <a:cs typeface="Times New Roman" pitchFamily="18" charset="0"/>
              </a:rPr>
              <a:t>,</a:t>
            </a:r>
            <a:r>
              <a:rPr lang="sl-SI" sz="2400" dirty="0">
                <a:latin typeface="Palatino Linotype" pitchFamily="18" charset="0"/>
                <a:cs typeface="Times New Roman" pitchFamily="18" charset="0"/>
              </a:rPr>
              <a:t> </a:t>
            </a:r>
            <a:endParaRPr lang="en-US" sz="2400" dirty="0" smtClean="0">
              <a:latin typeface="Palatino Linotype" pitchFamily="18" charset="0"/>
              <a:cs typeface="Times New Roman" pitchFamily="18" charset="0"/>
            </a:endParaRPr>
          </a:p>
          <a:p>
            <a:pPr>
              <a:lnSpc>
                <a:spcPct val="100000"/>
              </a:lnSpc>
              <a:buFont typeface="Wingdings" pitchFamily="2" charset="2"/>
              <a:buChar char="§"/>
            </a:pPr>
            <a:endParaRPr lang="sl-SI" sz="2400" dirty="0">
              <a:latin typeface="Palatino Linotype" pitchFamily="18" charset="0"/>
              <a:cs typeface="Times New Roman" pitchFamily="18" charset="0"/>
            </a:endParaRPr>
          </a:p>
          <a:p>
            <a:pPr>
              <a:lnSpc>
                <a:spcPct val="100000"/>
              </a:lnSpc>
              <a:buFont typeface="Wingdings" pitchFamily="2" charset="2"/>
              <a:buChar char="§"/>
            </a:pPr>
            <a:r>
              <a:rPr lang="en-US" sz="2400" dirty="0" err="1">
                <a:latin typeface="Palatino Linotype" pitchFamily="18" charset="0"/>
                <a:cs typeface="Times New Roman" pitchFamily="18" charset="0"/>
              </a:rPr>
              <a:t>Nonsuppurative</a:t>
            </a:r>
            <a:r>
              <a:rPr lang="en-US" sz="2400" dirty="0">
                <a:latin typeface="Palatino Linotype" pitchFamily="18" charset="0"/>
                <a:cs typeface="Times New Roman" pitchFamily="18" charset="0"/>
              </a:rPr>
              <a:t> or </a:t>
            </a:r>
            <a:r>
              <a:rPr lang="en-US" sz="2400" dirty="0" err="1">
                <a:latin typeface="Palatino Linotype" pitchFamily="18" charset="0"/>
                <a:cs typeface="Times New Roman" pitchFamily="18" charset="0"/>
              </a:rPr>
              <a:t>suppurative</a:t>
            </a:r>
            <a:r>
              <a:rPr lang="sl-SI" sz="2400" dirty="0">
                <a:latin typeface="Palatino Linotype" pitchFamily="18" charset="0"/>
                <a:cs typeface="Times New Roman" pitchFamily="18" charset="0"/>
              </a:rPr>
              <a:t>, </a:t>
            </a:r>
            <a:endParaRPr lang="en-US" sz="2400" dirty="0" smtClean="0">
              <a:latin typeface="Palatino Linotype" pitchFamily="18" charset="0"/>
              <a:cs typeface="Times New Roman" pitchFamily="18" charset="0"/>
            </a:endParaRPr>
          </a:p>
          <a:p>
            <a:pPr>
              <a:lnSpc>
                <a:spcPct val="100000"/>
              </a:lnSpc>
              <a:buFont typeface="Wingdings" pitchFamily="2" charset="2"/>
              <a:buChar char="§"/>
            </a:pPr>
            <a:endParaRPr lang="sl-SI" sz="24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without or with perforation of the tympanic membrane</a:t>
            </a:r>
            <a:r>
              <a:rPr lang="sl-SI" sz="2400" dirty="0">
                <a:latin typeface="Palatino Linotype" pitchFamily="18" charset="0"/>
                <a:cs typeface="Times New Roman" pitchFamily="18" charset="0"/>
              </a:rPr>
              <a:t>.</a:t>
            </a:r>
            <a:endParaRPr lang="en-US" sz="2400" dirty="0">
              <a:latin typeface="Palatino Linotype" pitchFamily="18" charset="0"/>
              <a:cs typeface="Times New Roman" pitchFamily="18" charset="0"/>
            </a:endParaRPr>
          </a:p>
        </p:txBody>
      </p:sp>
      <p:sp>
        <p:nvSpPr>
          <p:cNvPr id="4" name="Title 1"/>
          <p:cNvSpPr txBox="1">
            <a:spLocks/>
          </p:cNvSpPr>
          <p:nvPr/>
        </p:nvSpPr>
        <p:spPr>
          <a:xfrm>
            <a:off x="0" y="161924"/>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chemeClr val="tx1"/>
                </a:solidFill>
                <a:latin typeface="Palatino Linotype" pitchFamily="18" charset="0"/>
              </a:rPr>
              <a:t>Definition</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384802165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3" name="Rectangle 3"/>
          <p:cNvSpPr>
            <a:spLocks noGrp="1" noChangeArrowheads="1"/>
          </p:cNvSpPr>
          <p:nvPr>
            <p:ph idx="1"/>
          </p:nvPr>
        </p:nvSpPr>
        <p:spPr>
          <a:xfrm>
            <a:off x="638175" y="1568449"/>
            <a:ext cx="10972800" cy="4575175"/>
          </a:xfrm>
        </p:spPr>
        <p:txBody>
          <a:bodyPr vert="horz" lIns="91440" tIns="45720" rIns="91440" bIns="45720" rtlCol="0">
            <a:normAutofit/>
          </a:bodyPr>
          <a:lstStyle/>
          <a:p>
            <a:pPr>
              <a:lnSpc>
                <a:spcPct val="100000"/>
              </a:lnSpc>
              <a:buFont typeface="Wingdings" pitchFamily="2" charset="2"/>
              <a:buChar char="§"/>
            </a:pPr>
            <a:r>
              <a:rPr lang="en-US" sz="2400" dirty="0" smtClean="0">
                <a:latin typeface="Palatino Linotype" pitchFamily="18" charset="0"/>
                <a:cs typeface="Times New Roman" pitchFamily="18" charset="0"/>
              </a:rPr>
              <a:t>Inflammation </a:t>
            </a:r>
            <a:r>
              <a:rPr lang="en-US" sz="2400" dirty="0">
                <a:latin typeface="Palatino Linotype" pitchFamily="18" charset="0"/>
                <a:cs typeface="Times New Roman" pitchFamily="18" charset="0"/>
              </a:rPr>
              <a:t>of the mucous membrane or mucous membrane and bone of the middle ear and pneumatic spaces that lasts for months and </a:t>
            </a:r>
            <a:r>
              <a:rPr lang="en-US" sz="2400" dirty="0" smtClean="0">
                <a:latin typeface="Palatino Linotype" pitchFamily="18" charset="0"/>
                <a:cs typeface="Times New Roman" pitchFamily="18" charset="0"/>
              </a:rPr>
              <a:t>years.</a:t>
            </a:r>
          </a:p>
          <a:p>
            <a:pPr>
              <a:lnSpc>
                <a:spcPct val="100000"/>
              </a:lnSpc>
              <a:buFont typeface="Wingdings" pitchFamily="2" charset="2"/>
              <a:buChar char="§"/>
            </a:pPr>
            <a:endParaRPr lang="en-US" sz="2400" dirty="0">
              <a:latin typeface="Palatino Linotype" pitchFamily="18" charset="0"/>
              <a:cs typeface="Times New Roman" pitchFamily="18" charset="0"/>
            </a:endParaRPr>
          </a:p>
          <a:p>
            <a:pPr>
              <a:lnSpc>
                <a:spcPct val="100000"/>
              </a:lnSpc>
              <a:buFont typeface="Wingdings" pitchFamily="2" charset="2"/>
              <a:buChar char="§"/>
            </a:pPr>
            <a:endParaRPr lang="en-US" sz="2400" dirty="0" smtClean="0">
              <a:latin typeface="Palatino Linotype" pitchFamily="18" charset="0"/>
              <a:cs typeface="Times New Roman" pitchFamily="18" charset="0"/>
            </a:endParaRPr>
          </a:p>
          <a:p>
            <a:pPr>
              <a:lnSpc>
                <a:spcPct val="100000"/>
              </a:lnSpc>
              <a:buFont typeface="Wingdings" pitchFamily="2" charset="2"/>
              <a:buChar char="§"/>
            </a:pPr>
            <a:endParaRPr lang="hr-HR" sz="2400" dirty="0">
              <a:latin typeface="Palatino Linotype" pitchFamily="18" charset="0"/>
              <a:cs typeface="Times New Roman" pitchFamily="18" charset="0"/>
            </a:endParaRPr>
          </a:p>
          <a:p>
            <a:pPr>
              <a:lnSpc>
                <a:spcPct val="100000"/>
              </a:lnSpc>
              <a:buFont typeface="Wingdings" pitchFamily="2" charset="2"/>
              <a:buChar char="§"/>
            </a:pPr>
            <a:r>
              <a:rPr lang="en-US" sz="2400" dirty="0" smtClean="0">
                <a:latin typeface="Palatino Linotype" pitchFamily="18" charset="0"/>
                <a:cs typeface="Times New Roman" pitchFamily="18" charset="0"/>
              </a:rPr>
              <a:t>Causes </a:t>
            </a:r>
            <a:r>
              <a:rPr lang="en-US" sz="2400" dirty="0">
                <a:latin typeface="Palatino Linotype" pitchFamily="18" charset="0"/>
                <a:cs typeface="Times New Roman" pitchFamily="18" charset="0"/>
              </a:rPr>
              <a:t>such pathological changes that even in </a:t>
            </a:r>
            <a:r>
              <a:rPr lang="en-US" sz="2400" dirty="0">
                <a:latin typeface="Palatino Linotype" pitchFamily="18" charset="0"/>
                <a:cs typeface="Times New Roman" pitchFamily="18" charset="0"/>
              </a:rPr>
              <a:t>the case </a:t>
            </a:r>
            <a:r>
              <a:rPr lang="en-US" sz="2400" dirty="0">
                <a:latin typeface="Palatino Linotype" pitchFamily="18" charset="0"/>
                <a:cs typeface="Times New Roman" pitchFamily="18" charset="0"/>
              </a:rPr>
              <a:t>of </a:t>
            </a:r>
            <a:r>
              <a:rPr lang="en-US" sz="2400" dirty="0">
                <a:latin typeface="Palatino Linotype" pitchFamily="18" charset="0"/>
                <a:cs typeface="Times New Roman" pitchFamily="18" charset="0"/>
              </a:rPr>
              <a:t>conservative treatment, complete restoration does </a:t>
            </a:r>
            <a:r>
              <a:rPr lang="en-US" sz="2400" dirty="0">
                <a:latin typeface="Palatino Linotype" pitchFamily="18" charset="0"/>
                <a:cs typeface="Times New Roman" pitchFamily="18" charset="0"/>
              </a:rPr>
              <a:t>not </a:t>
            </a:r>
            <a:r>
              <a:rPr lang="en-US" sz="2400" dirty="0">
                <a:latin typeface="Palatino Linotype" pitchFamily="18" charset="0"/>
                <a:cs typeface="Times New Roman" pitchFamily="18" charset="0"/>
              </a:rPr>
              <a:t>occur</a:t>
            </a:r>
            <a:r>
              <a:rPr lang="hr-HR" sz="2400" dirty="0">
                <a:latin typeface="Palatino Linotype" pitchFamily="18" charset="0"/>
                <a:cs typeface="Times New Roman" pitchFamily="18" charset="0"/>
              </a:rPr>
              <a:t>.</a:t>
            </a:r>
            <a:endParaRPr lang="en-US" sz="2400" dirty="0">
              <a:latin typeface="Palatino Linotype" pitchFamily="18" charset="0"/>
              <a:cs typeface="Times New Roman" pitchFamily="18" charset="0"/>
            </a:endParaRPr>
          </a:p>
        </p:txBody>
      </p:sp>
      <p:sp>
        <p:nvSpPr>
          <p:cNvPr id="5" name="Title 1"/>
          <p:cNvSpPr txBox="1">
            <a:spLocks/>
          </p:cNvSpPr>
          <p:nvPr/>
        </p:nvSpPr>
        <p:spPr>
          <a:xfrm>
            <a:off x="0" y="161924"/>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chemeClr val="tx1"/>
                </a:solidFill>
                <a:latin typeface="Palatino Linotype" pitchFamily="18" charset="0"/>
              </a:rPr>
              <a:t>Definition</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209933983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
          <p:cNvSpPr>
            <a:spLocks noGrp="1" noChangeArrowheads="1"/>
          </p:cNvSpPr>
          <p:nvPr>
            <p:ph idx="1"/>
          </p:nvPr>
        </p:nvSpPr>
        <p:spPr>
          <a:xfrm>
            <a:off x="609599" y="1600200"/>
            <a:ext cx="11001375" cy="4591050"/>
          </a:xfrm>
        </p:spPr>
        <p:txBody>
          <a:bodyPr>
            <a:normAutofit/>
          </a:bodyPr>
          <a:lstStyle/>
          <a:p>
            <a:pPr marL="609600" indent="-609600">
              <a:lnSpc>
                <a:spcPct val="90000"/>
              </a:lnSpc>
              <a:buNone/>
              <a:defRPr/>
            </a:pPr>
            <a:r>
              <a:rPr lang="en-US" sz="2400" b="1" dirty="0" smtClean="0">
                <a:latin typeface="Palatino Linotype" pitchFamily="18" charset="0"/>
                <a:cs typeface="Times New Roman" pitchFamily="18" charset="0"/>
              </a:rPr>
              <a:t>1. </a:t>
            </a:r>
            <a:r>
              <a:rPr lang="en-US" sz="2400" b="1" dirty="0">
                <a:solidFill>
                  <a:schemeClr val="accent1"/>
                </a:solidFill>
                <a:latin typeface="Palatino Linotype" pitchFamily="18" charset="0"/>
                <a:cs typeface="Times New Roman" pitchFamily="18" charset="0"/>
              </a:rPr>
              <a:t>Chronic </a:t>
            </a:r>
            <a:r>
              <a:rPr lang="en-US" sz="2400" b="1" dirty="0" err="1" smtClean="0">
                <a:solidFill>
                  <a:schemeClr val="accent1"/>
                </a:solidFill>
                <a:latin typeface="Palatino Linotype" pitchFamily="18" charset="0"/>
                <a:cs typeface="Times New Roman" pitchFamily="18" charset="0"/>
              </a:rPr>
              <a:t>nonsuppurative</a:t>
            </a:r>
            <a:r>
              <a:rPr lang="en-US" sz="2400" b="1" dirty="0" smtClean="0">
                <a:solidFill>
                  <a:schemeClr val="accent1"/>
                </a:solidFill>
                <a:latin typeface="Palatino Linotype" pitchFamily="18" charset="0"/>
                <a:cs typeface="Times New Roman" pitchFamily="18" charset="0"/>
              </a:rPr>
              <a:t> </a:t>
            </a:r>
            <a:r>
              <a:rPr lang="en-US" sz="2400" b="1" dirty="0">
                <a:solidFill>
                  <a:schemeClr val="accent1"/>
                </a:solidFill>
                <a:latin typeface="Palatino Linotype" pitchFamily="18" charset="0"/>
                <a:cs typeface="Times New Roman" pitchFamily="18" charset="0"/>
              </a:rPr>
              <a:t>otitis media (</a:t>
            </a:r>
            <a:r>
              <a:rPr lang="en-US" sz="2400" b="1" dirty="0" err="1" smtClean="0">
                <a:solidFill>
                  <a:schemeClr val="accent1"/>
                </a:solidFill>
                <a:latin typeface="Palatino Linotype" pitchFamily="18" charset="0"/>
                <a:cs typeface="Times New Roman" pitchFamily="18" charset="0"/>
              </a:rPr>
              <a:t>CNSOM</a:t>
            </a:r>
            <a:r>
              <a:rPr lang="en-US" sz="2400" b="1" dirty="0" smtClean="0">
                <a:solidFill>
                  <a:schemeClr val="accent1"/>
                </a:solidFill>
                <a:latin typeface="Palatino Linotype" pitchFamily="18" charset="0"/>
                <a:cs typeface="Times New Roman" pitchFamily="18" charset="0"/>
              </a:rPr>
              <a:t>)</a:t>
            </a:r>
            <a:endParaRPr lang="hr-HR" sz="2400" b="1" dirty="0" smtClean="0">
              <a:solidFill>
                <a:schemeClr val="accent1"/>
              </a:solidFill>
              <a:latin typeface="Palatino Linotype" pitchFamily="18" charset="0"/>
              <a:cs typeface="Times New Roman" pitchFamily="18" charset="0"/>
            </a:endParaRPr>
          </a:p>
          <a:p>
            <a:pPr lvl="1">
              <a:buFont typeface="Wingdings" pitchFamily="2" charset="2"/>
              <a:buChar char="§"/>
              <a:defRPr/>
            </a:pPr>
            <a:r>
              <a:rPr lang="en-US" dirty="0">
                <a:latin typeface="Palatino Linotype" pitchFamily="18" charset="0"/>
                <a:cs typeface="Times New Roman" pitchFamily="18" charset="0"/>
              </a:rPr>
              <a:t>Secretory otitis </a:t>
            </a:r>
            <a:r>
              <a:rPr lang="en-US" dirty="0" smtClean="0">
                <a:latin typeface="Palatino Linotype" pitchFamily="18" charset="0"/>
                <a:cs typeface="Times New Roman" pitchFamily="18" charset="0"/>
              </a:rPr>
              <a:t>media</a:t>
            </a:r>
          </a:p>
          <a:p>
            <a:pPr lvl="1">
              <a:buFont typeface="Wingdings" pitchFamily="2" charset="2"/>
              <a:buChar char="§"/>
              <a:defRPr/>
            </a:pPr>
            <a:r>
              <a:rPr lang="en-US" dirty="0">
                <a:latin typeface="Palatino Linotype" pitchFamily="18" charset="0"/>
                <a:cs typeface="Times New Roman" pitchFamily="18" charset="0"/>
              </a:rPr>
              <a:t>Middle ear </a:t>
            </a:r>
            <a:r>
              <a:rPr lang="en-US" dirty="0" smtClean="0">
                <a:latin typeface="Palatino Linotype" pitchFamily="18" charset="0"/>
                <a:cs typeface="Times New Roman" pitchFamily="18" charset="0"/>
              </a:rPr>
              <a:t>atelectasis</a:t>
            </a:r>
          </a:p>
          <a:p>
            <a:pPr lvl="1">
              <a:buFont typeface="Wingdings" pitchFamily="2" charset="2"/>
              <a:buChar char="§"/>
              <a:defRPr/>
            </a:pPr>
            <a:r>
              <a:rPr lang="en-US" dirty="0">
                <a:latin typeface="Palatino Linotype" pitchFamily="18" charset="0"/>
                <a:cs typeface="Times New Roman" pitchFamily="18" charset="0"/>
              </a:rPr>
              <a:t>Adhesive otitis </a:t>
            </a:r>
            <a:r>
              <a:rPr lang="en-US" dirty="0" smtClean="0">
                <a:latin typeface="Palatino Linotype" pitchFamily="18" charset="0"/>
                <a:cs typeface="Times New Roman" pitchFamily="18" charset="0"/>
              </a:rPr>
              <a:t>media</a:t>
            </a:r>
          </a:p>
          <a:p>
            <a:pPr lvl="1">
              <a:buFont typeface="Wingdings" pitchFamily="2" charset="2"/>
              <a:buChar char="§"/>
              <a:defRPr/>
            </a:pPr>
            <a:r>
              <a:rPr lang="en-US" dirty="0" err="1" smtClean="0">
                <a:latin typeface="Palatino Linotype" pitchFamily="18" charset="0"/>
                <a:cs typeface="Times New Roman" pitchFamily="18" charset="0"/>
              </a:rPr>
              <a:t>Tympanosclerosis</a:t>
            </a:r>
            <a:endParaRPr lang="en-US" dirty="0" smtClean="0">
              <a:latin typeface="Palatino Linotype" pitchFamily="18" charset="0"/>
              <a:cs typeface="Times New Roman" pitchFamily="18" charset="0"/>
            </a:endParaRPr>
          </a:p>
          <a:p>
            <a:pPr marL="0" indent="0">
              <a:lnSpc>
                <a:spcPct val="90000"/>
              </a:lnSpc>
              <a:buNone/>
              <a:defRPr/>
            </a:pPr>
            <a:endParaRPr lang="hr-HR" sz="2400" b="1" dirty="0" smtClean="0">
              <a:latin typeface="Palatino Linotype" pitchFamily="18" charset="0"/>
              <a:cs typeface="Times New Roman" pitchFamily="18" charset="0"/>
            </a:endParaRPr>
          </a:p>
          <a:p>
            <a:pPr marL="609600" indent="-609600">
              <a:lnSpc>
                <a:spcPct val="90000"/>
              </a:lnSpc>
              <a:buNone/>
              <a:defRPr/>
            </a:pPr>
            <a:r>
              <a:rPr lang="en-US" sz="2400" b="1" dirty="0" smtClean="0">
                <a:latin typeface="Palatino Linotype" pitchFamily="18" charset="0"/>
                <a:cs typeface="Times New Roman" pitchFamily="18" charset="0"/>
              </a:rPr>
              <a:t>2. </a:t>
            </a:r>
            <a:r>
              <a:rPr lang="en-US" sz="2400" b="1" dirty="0">
                <a:solidFill>
                  <a:schemeClr val="accent1"/>
                </a:solidFill>
                <a:latin typeface="Palatino Linotype" pitchFamily="18" charset="0"/>
                <a:cs typeface="Times New Roman" pitchFamily="18" charset="0"/>
              </a:rPr>
              <a:t>Chronic </a:t>
            </a:r>
            <a:r>
              <a:rPr lang="en-US" sz="2400" b="1" dirty="0" err="1">
                <a:solidFill>
                  <a:schemeClr val="accent1"/>
                </a:solidFill>
                <a:latin typeface="Palatino Linotype" pitchFamily="18" charset="0"/>
                <a:cs typeface="Times New Roman" pitchFamily="18" charset="0"/>
              </a:rPr>
              <a:t>suppurative</a:t>
            </a:r>
            <a:r>
              <a:rPr lang="en-US" sz="2400" b="1" dirty="0">
                <a:solidFill>
                  <a:schemeClr val="accent1"/>
                </a:solidFill>
                <a:latin typeface="Palatino Linotype" pitchFamily="18" charset="0"/>
                <a:cs typeface="Times New Roman" pitchFamily="18" charset="0"/>
              </a:rPr>
              <a:t> otitis media (</a:t>
            </a:r>
            <a:r>
              <a:rPr lang="en-US" sz="2400" b="1" dirty="0" err="1">
                <a:solidFill>
                  <a:schemeClr val="accent1"/>
                </a:solidFill>
                <a:latin typeface="Palatino Linotype" pitchFamily="18" charset="0"/>
                <a:cs typeface="Times New Roman" pitchFamily="18" charset="0"/>
              </a:rPr>
              <a:t>CSOM</a:t>
            </a:r>
            <a:r>
              <a:rPr lang="en-US" sz="2400" b="1" dirty="0">
                <a:solidFill>
                  <a:schemeClr val="accent1"/>
                </a:solidFill>
                <a:latin typeface="Palatino Linotype" pitchFamily="18" charset="0"/>
                <a:cs typeface="Times New Roman" pitchFamily="18" charset="0"/>
              </a:rPr>
              <a:t>)</a:t>
            </a:r>
            <a:endParaRPr lang="hr-HR" sz="2400" b="1" dirty="0" smtClean="0">
              <a:solidFill>
                <a:schemeClr val="accent1"/>
              </a:solidFill>
              <a:latin typeface="Palatino Linotype" pitchFamily="18" charset="0"/>
              <a:cs typeface="Times New Roman" pitchFamily="18" charset="0"/>
            </a:endParaRPr>
          </a:p>
          <a:p>
            <a:pPr lvl="1">
              <a:buFont typeface="Wingdings" pitchFamily="2" charset="2"/>
              <a:buChar char="§"/>
              <a:defRPr/>
            </a:pPr>
            <a:r>
              <a:rPr lang="en-US" dirty="0">
                <a:latin typeface="Palatino Linotype" pitchFamily="18" charset="0"/>
                <a:cs typeface="Times New Roman" pitchFamily="18" charset="0"/>
              </a:rPr>
              <a:t>Chronic </a:t>
            </a:r>
            <a:r>
              <a:rPr lang="en-US" dirty="0" err="1">
                <a:latin typeface="Palatino Linotype" pitchFamily="18" charset="0"/>
                <a:cs typeface="Times New Roman" pitchFamily="18" charset="0"/>
              </a:rPr>
              <a:t>tubotympanic</a:t>
            </a:r>
            <a:r>
              <a:rPr lang="en-US" dirty="0">
                <a:latin typeface="Palatino Linotype" pitchFamily="18" charset="0"/>
                <a:cs typeface="Times New Roman" pitchFamily="18" charset="0"/>
              </a:rPr>
              <a:t> </a:t>
            </a:r>
            <a:r>
              <a:rPr lang="en-US" dirty="0" err="1">
                <a:latin typeface="Palatino Linotype" pitchFamily="18" charset="0"/>
                <a:cs typeface="Times New Roman" pitchFamily="18" charset="0"/>
              </a:rPr>
              <a:t>suppurative</a:t>
            </a:r>
            <a:r>
              <a:rPr lang="en-US" dirty="0">
                <a:latin typeface="Palatino Linotype" pitchFamily="18" charset="0"/>
                <a:cs typeface="Times New Roman" pitchFamily="18" charset="0"/>
              </a:rPr>
              <a:t> otitis </a:t>
            </a:r>
            <a:r>
              <a:rPr lang="en-US" dirty="0" smtClean="0">
                <a:latin typeface="Palatino Linotype" pitchFamily="18" charset="0"/>
                <a:cs typeface="Times New Roman" pitchFamily="18" charset="0"/>
              </a:rPr>
              <a:t>media</a:t>
            </a:r>
          </a:p>
          <a:p>
            <a:pPr lvl="1">
              <a:buFont typeface="Wingdings" pitchFamily="2" charset="2"/>
              <a:buChar char="§"/>
              <a:defRPr/>
            </a:pPr>
            <a:r>
              <a:rPr lang="en-US" dirty="0" smtClean="0">
                <a:latin typeface="Palatino Linotype" pitchFamily="18" charset="0"/>
                <a:cs typeface="Times New Roman" pitchFamily="18" charset="0"/>
              </a:rPr>
              <a:t>Chronic </a:t>
            </a:r>
            <a:r>
              <a:rPr lang="en-US" dirty="0" err="1" smtClean="0">
                <a:latin typeface="Palatino Linotype" pitchFamily="18" charset="0"/>
                <a:cs typeface="Times New Roman" pitchFamily="18" charset="0"/>
              </a:rPr>
              <a:t>atticoantral</a:t>
            </a:r>
            <a:r>
              <a:rPr lang="en-US" dirty="0" smtClean="0">
                <a:latin typeface="Palatino Linotype" pitchFamily="18" charset="0"/>
                <a:cs typeface="Times New Roman" pitchFamily="18" charset="0"/>
              </a:rPr>
              <a:t> </a:t>
            </a:r>
            <a:r>
              <a:rPr lang="hr-HR" dirty="0" smtClean="0">
                <a:latin typeface="Palatino Linotype" pitchFamily="18" charset="0"/>
                <a:cs typeface="Times New Roman" pitchFamily="18" charset="0"/>
              </a:rPr>
              <a:t> </a:t>
            </a:r>
            <a:r>
              <a:rPr lang="en-US" dirty="0" err="1">
                <a:latin typeface="Palatino Linotype" pitchFamily="18" charset="0"/>
                <a:cs typeface="Times New Roman" pitchFamily="18" charset="0"/>
              </a:rPr>
              <a:t>suppurative</a:t>
            </a:r>
            <a:r>
              <a:rPr lang="en-US" dirty="0">
                <a:latin typeface="Palatino Linotype" pitchFamily="18" charset="0"/>
                <a:cs typeface="Times New Roman" pitchFamily="18" charset="0"/>
              </a:rPr>
              <a:t> otitis media</a:t>
            </a:r>
            <a:endParaRPr lang="en-US" dirty="0" smtClean="0">
              <a:latin typeface="Palatino Linotype" pitchFamily="18" charset="0"/>
              <a:cs typeface="Times New Roman" pitchFamily="18" charset="0"/>
            </a:endParaRPr>
          </a:p>
          <a:p>
            <a:pPr lvl="1">
              <a:buFont typeface="Wingdings" pitchFamily="2" charset="2"/>
              <a:buChar char="§"/>
              <a:defRPr/>
            </a:pPr>
            <a:r>
              <a:rPr lang="en-US" dirty="0" smtClean="0">
                <a:latin typeface="Palatino Linotype" pitchFamily="18" charset="0"/>
                <a:cs typeface="Times New Roman" pitchFamily="18" charset="0"/>
              </a:rPr>
              <a:t>Chronic </a:t>
            </a:r>
            <a:r>
              <a:rPr lang="en-US" dirty="0" err="1" smtClean="0">
                <a:latin typeface="Palatino Linotype" pitchFamily="18" charset="0"/>
                <a:cs typeface="Times New Roman" pitchFamily="18" charset="0"/>
              </a:rPr>
              <a:t>suppurative</a:t>
            </a:r>
            <a:r>
              <a:rPr lang="en-US" dirty="0" smtClean="0">
                <a:latin typeface="Palatino Linotype" pitchFamily="18" charset="0"/>
                <a:cs typeface="Times New Roman" pitchFamily="18" charset="0"/>
              </a:rPr>
              <a:t> otitis media with </a:t>
            </a:r>
            <a:r>
              <a:rPr lang="en-US" dirty="0" err="1" smtClean="0">
                <a:latin typeface="Palatino Linotype" pitchFamily="18" charset="0"/>
                <a:cs typeface="Times New Roman" pitchFamily="18" charset="0"/>
              </a:rPr>
              <a:t>cholesteatoma</a:t>
            </a:r>
            <a:endParaRPr lang="en-US" dirty="0" smtClean="0">
              <a:latin typeface="Palatino Linotype" pitchFamily="18" charset="0"/>
              <a:cs typeface="Times New Roman" pitchFamily="18" charset="0"/>
            </a:endParaRPr>
          </a:p>
        </p:txBody>
      </p:sp>
      <p:sp>
        <p:nvSpPr>
          <p:cNvPr id="4" name="Title 1"/>
          <p:cNvSpPr txBox="1">
            <a:spLocks/>
          </p:cNvSpPr>
          <p:nvPr/>
        </p:nvSpPr>
        <p:spPr>
          <a:xfrm>
            <a:off x="0" y="19049"/>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FF0000"/>
                </a:solidFill>
                <a:latin typeface="Palatino Linotype" pitchFamily="18" charset="0"/>
              </a:rPr>
              <a:t>Clinical classification of COM</a:t>
            </a:r>
            <a:endParaRPr lang="en-US" sz="3500" b="1" dirty="0">
              <a:solidFill>
                <a:srgbClr val="FF0000"/>
              </a:solidFill>
              <a:latin typeface="Palatino Linotype" pitchFamily="18" charset="0"/>
            </a:endParaRPr>
          </a:p>
        </p:txBody>
      </p:sp>
    </p:spTree>
    <p:extLst>
      <p:ext uri="{BB962C8B-B14F-4D97-AF65-F5344CB8AC3E}">
        <p14:creationId xmlns:p14="http://schemas.microsoft.com/office/powerpoint/2010/main" val="275018569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noChangeArrowheads="1"/>
          </p:cNvSpPr>
          <p:nvPr>
            <p:ph idx="1"/>
          </p:nvPr>
        </p:nvSpPr>
        <p:spPr>
          <a:xfrm>
            <a:off x="609600" y="1600200"/>
            <a:ext cx="10972800" cy="4572000"/>
          </a:xfrm>
        </p:spPr>
        <p:txBody>
          <a:bodyPr vert="horz" lIns="91440" tIns="45720" rIns="91440" bIns="45720" rtlCol="0">
            <a:normAutofit/>
          </a:bodyPr>
          <a:lstStyle/>
          <a:p>
            <a:pPr>
              <a:lnSpc>
                <a:spcPct val="100000"/>
              </a:lnSpc>
              <a:buFont typeface="Wingdings" pitchFamily="2" charset="2"/>
              <a:buChar char="§"/>
            </a:pPr>
            <a:r>
              <a:rPr lang="en-US" sz="2400" b="1" u="sng" dirty="0">
                <a:latin typeface="Palatino Linotype" pitchFamily="18" charset="0"/>
                <a:cs typeface="Times New Roman" pitchFamily="18" charset="0"/>
              </a:rPr>
              <a:t>Eustachian tube </a:t>
            </a:r>
            <a:r>
              <a:rPr lang="en-US" sz="2400" b="1" u="sng" dirty="0" smtClean="0">
                <a:latin typeface="Palatino Linotype" pitchFamily="18" charset="0"/>
                <a:cs typeface="Times New Roman" pitchFamily="18" charset="0"/>
              </a:rPr>
              <a:t>dysfunction</a:t>
            </a:r>
          </a:p>
          <a:p>
            <a:pPr>
              <a:lnSpc>
                <a:spcPct val="100000"/>
              </a:lnSpc>
              <a:buFont typeface="Wingdings" pitchFamily="2" charset="2"/>
              <a:buChar char="§"/>
            </a:pPr>
            <a:endParaRPr lang="en-US" sz="2400" dirty="0">
              <a:latin typeface="Palatino Linotype" pitchFamily="18" charset="0"/>
              <a:cs typeface="Times New Roman" pitchFamily="18" charset="0"/>
            </a:endParaRPr>
          </a:p>
          <a:p>
            <a:pPr>
              <a:lnSpc>
                <a:spcPct val="100000"/>
              </a:lnSpc>
              <a:buFont typeface="Wingdings" pitchFamily="2" charset="2"/>
              <a:buChar char="§"/>
            </a:pPr>
            <a:r>
              <a:rPr lang="en-US" sz="2400" dirty="0" smtClean="0">
                <a:latin typeface="Palatino Linotype" pitchFamily="18" charset="0"/>
                <a:cs typeface="Times New Roman" pitchFamily="18" charset="0"/>
              </a:rPr>
              <a:t>Infection</a:t>
            </a:r>
          </a:p>
          <a:p>
            <a:pPr>
              <a:lnSpc>
                <a:spcPct val="100000"/>
              </a:lnSpc>
              <a:buFont typeface="Wingdings" pitchFamily="2" charset="2"/>
              <a:buChar char="§"/>
            </a:pPr>
            <a:endParaRPr lang="en-US" sz="24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Disorder of local immunity and </a:t>
            </a:r>
            <a:r>
              <a:rPr lang="en-US" sz="2400" dirty="0" smtClean="0">
                <a:latin typeface="Palatino Linotype" pitchFamily="18" charset="0"/>
                <a:cs typeface="Times New Roman" pitchFamily="18" charset="0"/>
              </a:rPr>
              <a:t>immunodeficiency</a:t>
            </a:r>
          </a:p>
          <a:p>
            <a:pPr>
              <a:lnSpc>
                <a:spcPct val="100000"/>
              </a:lnSpc>
              <a:buFont typeface="Wingdings" pitchFamily="2" charset="2"/>
              <a:buChar char="§"/>
            </a:pPr>
            <a:endParaRPr lang="en-US" sz="24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Anatomical and developmental characteristics of the middle ear</a:t>
            </a:r>
          </a:p>
          <a:p>
            <a:pPr>
              <a:lnSpc>
                <a:spcPct val="100000"/>
              </a:lnSpc>
              <a:buFont typeface="Wingdings" pitchFamily="2" charset="2"/>
              <a:buChar char="§"/>
            </a:pPr>
            <a:endParaRPr lang="en-US" sz="2400" dirty="0">
              <a:latin typeface="Palatino Linotype" pitchFamily="18" charset="0"/>
              <a:cs typeface="Times New Roman" pitchFamily="18" charset="0"/>
            </a:endParaRPr>
          </a:p>
        </p:txBody>
      </p:sp>
      <p:sp>
        <p:nvSpPr>
          <p:cNvPr id="4" name="Title 1"/>
          <p:cNvSpPr txBox="1">
            <a:spLocks/>
          </p:cNvSpPr>
          <p:nvPr/>
        </p:nvSpPr>
        <p:spPr>
          <a:xfrm>
            <a:off x="0" y="161924"/>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Etiology</a:t>
            </a:r>
          </a:p>
        </p:txBody>
      </p:sp>
    </p:spTree>
    <p:extLst>
      <p:ext uri="{BB962C8B-B14F-4D97-AF65-F5344CB8AC3E}">
        <p14:creationId xmlns:p14="http://schemas.microsoft.com/office/powerpoint/2010/main" val="21295278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1"/>
          <p:cNvSpPr txBox="1">
            <a:spLocks/>
          </p:cNvSpPr>
          <p:nvPr/>
        </p:nvSpPr>
        <p:spPr>
          <a:xfrm>
            <a:off x="838200" y="1825625"/>
            <a:ext cx="10515600" cy="4351338"/>
          </a:xfrm>
          <a:prstGeom prst="rect">
            <a:avLst/>
          </a:prstGeom>
        </p:spPr>
        <p:txBody>
          <a:bodyPr vert="horz" lIns="91440" tIns="45720" rIns="91440" bIns="45720" rtlCol="0">
            <a:normAutofit/>
          </a:bodyPr>
          <a:lstStyle>
            <a:lvl1pPr marL="228600" indent="-228600">
              <a:lnSpc>
                <a:spcPct val="90000"/>
              </a:lnSpc>
              <a:spcBef>
                <a:spcPts val="1000"/>
              </a:spcBef>
              <a:buFont typeface="Wingdings" pitchFamily="2" charset="2"/>
              <a:buChar char="§"/>
              <a:defRPr sz="2400">
                <a:latin typeface="Palatino Linotype" pitchFamily="18" charset="0"/>
                <a:cs typeface="Times New Roman" pitchFamily="18" charset="0"/>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dirty="0"/>
              <a:t>AOM in </a:t>
            </a:r>
            <a:r>
              <a:rPr lang="en-US" dirty="0" smtClean="0"/>
              <a:t>adults</a:t>
            </a:r>
          </a:p>
          <a:p>
            <a:endParaRPr lang="x-none"/>
          </a:p>
          <a:p>
            <a:r>
              <a:rPr lang="en-US" dirty="0" err="1" smtClean="0"/>
              <a:t>Otoantritis</a:t>
            </a:r>
            <a:endParaRPr lang="en-US" dirty="0" smtClean="0"/>
          </a:p>
          <a:p>
            <a:endParaRPr lang="x-none"/>
          </a:p>
          <a:p>
            <a:r>
              <a:rPr lang="en-US" dirty="0"/>
              <a:t>AOM in infectious </a:t>
            </a:r>
            <a:r>
              <a:rPr lang="en-US" dirty="0" smtClean="0"/>
              <a:t>diseases</a:t>
            </a:r>
          </a:p>
          <a:p>
            <a:endParaRPr lang="en-US" dirty="0"/>
          </a:p>
          <a:p>
            <a:r>
              <a:rPr lang="en-US" dirty="0"/>
              <a:t>Mucosal otitis</a:t>
            </a:r>
          </a:p>
        </p:txBody>
      </p:sp>
      <p:sp>
        <p:nvSpPr>
          <p:cNvPr id="5"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chemeClr val="tx1"/>
                </a:solidFill>
                <a:latin typeface="Palatino Linotype" pitchFamily="18" charset="0"/>
              </a:rPr>
              <a:t>Clinical classification of AOM</a:t>
            </a: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Grp="1" noChangeArrowheads="1"/>
          </p:cNvSpPr>
          <p:nvPr>
            <p:ph idx="1"/>
          </p:nvPr>
        </p:nvSpPr>
        <p:spPr>
          <a:xfrm>
            <a:off x="609599" y="1581150"/>
            <a:ext cx="11001375" cy="4591050"/>
          </a:xfrm>
        </p:spPr>
        <p:txBody>
          <a:bodyPr vert="horz" lIns="91440" tIns="45720" rIns="91440" bIns="45720" rtlCol="0">
            <a:normAutofit/>
          </a:bodyPr>
          <a:lstStyle/>
          <a:p>
            <a:pPr>
              <a:lnSpc>
                <a:spcPct val="100000"/>
              </a:lnSpc>
              <a:buFont typeface="Wingdings" pitchFamily="2" charset="2"/>
              <a:buChar char="§"/>
            </a:pPr>
            <a:r>
              <a:rPr lang="en-US" sz="2400" dirty="0">
                <a:latin typeface="Palatino Linotype" pitchFamily="18" charset="0"/>
                <a:cs typeface="Times New Roman" pitchFamily="18" charset="0"/>
              </a:rPr>
              <a:t>Functional reasons - collapse of the tube walls or insufficient active opening</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24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Especially </a:t>
            </a:r>
            <a:r>
              <a:rPr lang="en-US" sz="2400" dirty="0">
                <a:latin typeface="Palatino Linotype" pitchFamily="18" charset="0"/>
                <a:cs typeface="Times New Roman" pitchFamily="18" charset="0"/>
              </a:rPr>
              <a:t>present during childhood</a:t>
            </a:r>
            <a:r>
              <a:rPr lang="en-US" sz="2400" dirty="0">
                <a:latin typeface="Palatino Linotype" pitchFamily="18" charset="0"/>
                <a:cs typeface="Times New Roman" pitchFamily="18" charset="0"/>
              </a:rPr>
              <a:t>, due to the characteristics of the base of the skull and the attachment of the tensor </a:t>
            </a:r>
            <a:r>
              <a:rPr lang="en-US" sz="2400" dirty="0" err="1">
                <a:latin typeface="Palatino Linotype" pitchFamily="18" charset="0"/>
                <a:cs typeface="Times New Roman" pitchFamily="18" charset="0"/>
              </a:rPr>
              <a:t>veli</a:t>
            </a:r>
            <a:r>
              <a:rPr lang="en-US" sz="2400" dirty="0">
                <a:latin typeface="Palatino Linotype" pitchFamily="18" charset="0"/>
                <a:cs typeface="Times New Roman" pitchFamily="18" charset="0"/>
              </a:rPr>
              <a:t> </a:t>
            </a:r>
            <a:r>
              <a:rPr lang="en-US" sz="2400" dirty="0" err="1">
                <a:latin typeface="Palatino Linotype" pitchFamily="18" charset="0"/>
                <a:cs typeface="Times New Roman" pitchFamily="18" charset="0"/>
              </a:rPr>
              <a:t>palatini</a:t>
            </a:r>
            <a:r>
              <a:rPr lang="en-US" sz="2400" dirty="0">
                <a:latin typeface="Palatino Linotype" pitchFamily="18" charset="0"/>
                <a:cs typeface="Times New Roman" pitchFamily="18" charset="0"/>
              </a:rPr>
              <a:t> muscle (especially in patients with cleft palate</a:t>
            </a:r>
            <a:r>
              <a:rPr lang="en-US" sz="2400" dirty="0">
                <a:latin typeface="Palatino Linotype" pitchFamily="18" charset="0"/>
                <a:cs typeface="Times New Roman" pitchFamily="18" charset="0"/>
              </a:rPr>
              <a:t>)</a:t>
            </a:r>
            <a:r>
              <a:rPr lang="sr-Cyrl-RS" sz="2400" dirty="0">
                <a:latin typeface="Palatino Linotype" pitchFamily="18" charset="0"/>
                <a:cs typeface="Times New Roman" pitchFamily="18" charset="0"/>
              </a:rPr>
              <a:t>.</a:t>
            </a:r>
            <a:r>
              <a:rPr lang="hr-HR" sz="2400" dirty="0">
                <a:latin typeface="Palatino Linotype" pitchFamily="18" charset="0"/>
                <a:cs typeface="Times New Roman" pitchFamily="18" charset="0"/>
              </a:rPr>
              <a:t> </a:t>
            </a:r>
            <a:endParaRPr lang="en-US" sz="2400" dirty="0" smtClean="0">
              <a:latin typeface="Palatino Linotype" pitchFamily="18" charset="0"/>
              <a:cs typeface="Times New Roman" pitchFamily="18" charset="0"/>
            </a:endParaRPr>
          </a:p>
          <a:p>
            <a:pPr>
              <a:lnSpc>
                <a:spcPct val="100000"/>
              </a:lnSpc>
              <a:buFont typeface="Wingdings" pitchFamily="2" charset="2"/>
              <a:buChar char="§"/>
            </a:pPr>
            <a:endParaRPr lang="hr-HR" sz="24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An excessively </a:t>
            </a:r>
            <a:r>
              <a:rPr lang="en-US" sz="2400" dirty="0">
                <a:latin typeface="Palatino Linotype" pitchFamily="18" charset="0"/>
                <a:cs typeface="Times New Roman" pitchFamily="18" charset="0"/>
              </a:rPr>
              <a:t>opened </a:t>
            </a:r>
            <a:r>
              <a:rPr lang="en-US" sz="2400" dirty="0">
                <a:latin typeface="Palatino Linotype" pitchFamily="18" charset="0"/>
                <a:cs typeface="Times New Roman" pitchFamily="18" charset="0"/>
              </a:rPr>
              <a:t>tube leads to aspiration of secretions from the </a:t>
            </a:r>
            <a:r>
              <a:rPr lang="en-US" sz="2400" dirty="0" err="1">
                <a:latin typeface="Palatino Linotype" pitchFamily="18" charset="0"/>
                <a:cs typeface="Times New Roman" pitchFamily="18" charset="0"/>
              </a:rPr>
              <a:t>nasopharynx</a:t>
            </a:r>
            <a:r>
              <a:rPr lang="en-US" sz="2400" dirty="0">
                <a:latin typeface="Palatino Linotype" pitchFamily="18" charset="0"/>
                <a:cs typeface="Times New Roman" pitchFamily="18" charset="0"/>
              </a:rPr>
              <a:t> into the middle ear (reflux </a:t>
            </a:r>
            <a:r>
              <a:rPr lang="en-US" sz="2400" dirty="0">
                <a:latin typeface="Palatino Linotype" pitchFamily="18" charset="0"/>
                <a:cs typeface="Times New Roman" pitchFamily="18" charset="0"/>
              </a:rPr>
              <a:t>otitis</a:t>
            </a:r>
            <a:r>
              <a:rPr lang="hr-HR" sz="2400" dirty="0">
                <a:latin typeface="Palatino Linotype" pitchFamily="18" charset="0"/>
                <a:cs typeface="Times New Roman" pitchFamily="18" charset="0"/>
              </a:rPr>
              <a:t>)</a:t>
            </a:r>
            <a:r>
              <a:rPr lang="sr-Cyrl-RS" sz="2400" dirty="0">
                <a:latin typeface="Palatino Linotype" pitchFamily="18" charset="0"/>
                <a:cs typeface="Times New Roman" pitchFamily="18" charset="0"/>
              </a:rPr>
              <a:t>.</a:t>
            </a:r>
            <a:endParaRPr lang="hr-HR" sz="2400" dirty="0">
              <a:latin typeface="Palatino Linotype" pitchFamily="18" charset="0"/>
              <a:cs typeface="Times New Roman" pitchFamily="18" charset="0"/>
            </a:endParaRPr>
          </a:p>
          <a:p>
            <a:pPr>
              <a:lnSpc>
                <a:spcPct val="100000"/>
              </a:lnSpc>
              <a:buFont typeface="Wingdings" pitchFamily="2" charset="2"/>
              <a:buChar char="§"/>
            </a:pPr>
            <a:endParaRPr lang="hr-HR" sz="2400" dirty="0">
              <a:latin typeface="Palatino Linotype" pitchFamily="18" charset="0"/>
              <a:cs typeface="Times New Roman" pitchFamily="18" charset="0"/>
            </a:endParaRPr>
          </a:p>
          <a:p>
            <a:pPr>
              <a:lnSpc>
                <a:spcPct val="100000"/>
              </a:lnSpc>
              <a:buFont typeface="Wingdings" pitchFamily="2" charset="2"/>
              <a:buChar char="§"/>
            </a:pPr>
            <a:endParaRPr lang="en-US" sz="2400" dirty="0">
              <a:latin typeface="Palatino Linotype" pitchFamily="18" charset="0"/>
              <a:cs typeface="Times New Roman" pitchFamily="18" charset="0"/>
            </a:endParaRPr>
          </a:p>
        </p:txBody>
      </p:sp>
      <p:sp>
        <p:nvSpPr>
          <p:cNvPr id="5" name="Title 1"/>
          <p:cNvSpPr txBox="1">
            <a:spLocks/>
          </p:cNvSpPr>
          <p:nvPr/>
        </p:nvSpPr>
        <p:spPr>
          <a:xfrm>
            <a:off x="0" y="161924"/>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chemeClr val="tx1"/>
                </a:solidFill>
                <a:latin typeface="Palatino Linotype" pitchFamily="18" charset="0"/>
              </a:rPr>
              <a:t>Eustachian tube dysfunction </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8978116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5" name="Rectangle 3"/>
          <p:cNvSpPr>
            <a:spLocks noGrp="1" noChangeArrowheads="1"/>
          </p:cNvSpPr>
          <p:nvPr>
            <p:ph idx="1"/>
          </p:nvPr>
        </p:nvSpPr>
        <p:spPr>
          <a:xfrm>
            <a:off x="590550" y="1609725"/>
            <a:ext cx="10963275" cy="4543425"/>
          </a:xfrm>
        </p:spPr>
        <p:txBody>
          <a:bodyPr vert="horz" lIns="91440" tIns="45720" rIns="91440" bIns="45720" rtlCol="0">
            <a:normAutofit/>
          </a:bodyPr>
          <a:lstStyle/>
          <a:p>
            <a:pPr>
              <a:lnSpc>
                <a:spcPct val="100000"/>
              </a:lnSpc>
              <a:buFont typeface="Wingdings" pitchFamily="2" charset="2"/>
              <a:buChar char="§"/>
            </a:pPr>
            <a:r>
              <a:rPr lang="en-US" sz="2400" dirty="0">
                <a:latin typeface="Palatino Linotype" pitchFamily="18" charset="0"/>
                <a:cs typeface="Times New Roman" pitchFamily="18" charset="0"/>
              </a:rPr>
              <a:t>Mechanical obstruction - from the lumen or external</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24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Enlarged </a:t>
            </a:r>
            <a:r>
              <a:rPr lang="en-US" sz="2400" dirty="0">
                <a:latin typeface="Palatino Linotype" pitchFamily="18" charset="0"/>
                <a:cs typeface="Times New Roman" pitchFamily="18" charset="0"/>
              </a:rPr>
              <a:t>adenoids or tumors in </a:t>
            </a:r>
            <a:r>
              <a:rPr lang="en-US" sz="2400" dirty="0">
                <a:latin typeface="Palatino Linotype" pitchFamily="18" charset="0"/>
                <a:cs typeface="Times New Roman" pitchFamily="18" charset="0"/>
              </a:rPr>
              <a:t>the </a:t>
            </a:r>
            <a:r>
              <a:rPr lang="en-US" sz="2400" dirty="0" err="1">
                <a:latin typeface="Palatino Linotype" pitchFamily="18" charset="0"/>
                <a:cs typeface="Times New Roman" pitchFamily="18" charset="0"/>
              </a:rPr>
              <a:t>epipharynx</a:t>
            </a:r>
            <a:r>
              <a:rPr lang="en-US" sz="2400" dirty="0">
                <a:latin typeface="Palatino Linotype" pitchFamily="18" charset="0"/>
                <a:cs typeface="Times New Roman" pitchFamily="18" charset="0"/>
              </a:rPr>
              <a:t> represent external mechanisms of tube </a:t>
            </a:r>
            <a:r>
              <a:rPr lang="en-US" sz="2400" dirty="0">
                <a:latin typeface="Palatino Linotype" pitchFamily="18" charset="0"/>
                <a:cs typeface="Times New Roman" pitchFamily="18" charset="0"/>
              </a:rPr>
              <a:t>obstruction</a:t>
            </a:r>
            <a:r>
              <a:rPr lang="sr-Cyrl-CS" sz="2400" dirty="0" smtClean="0">
                <a:latin typeface="Palatino Linotype" pitchFamily="18" charset="0"/>
                <a:cs typeface="Times New Roman" pitchFamily="18" charset="0"/>
              </a:rPr>
              <a:t>.</a:t>
            </a:r>
            <a:endParaRPr lang="en-US" sz="2400" dirty="0" smtClean="0">
              <a:latin typeface="Palatino Linotype" pitchFamily="18" charset="0"/>
              <a:cs typeface="Times New Roman" pitchFamily="18" charset="0"/>
            </a:endParaRPr>
          </a:p>
          <a:p>
            <a:pPr>
              <a:lnSpc>
                <a:spcPct val="100000"/>
              </a:lnSpc>
              <a:buFont typeface="Wingdings" pitchFamily="2" charset="2"/>
              <a:buChar char="§"/>
            </a:pPr>
            <a:endParaRPr lang="hr-HR" sz="24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Inflammation and allergy in the upper respiratory tract lead to edema of the lining of the </a:t>
            </a:r>
            <a:r>
              <a:rPr lang="en-US" sz="2400" dirty="0">
                <a:latin typeface="Palatino Linotype" pitchFamily="18" charset="0"/>
                <a:cs typeface="Times New Roman" pitchFamily="18" charset="0"/>
              </a:rPr>
              <a:t>tube</a:t>
            </a:r>
            <a:r>
              <a:rPr lang="sr-Cyrl-CS" sz="2400" dirty="0">
                <a:latin typeface="Palatino Linotype" pitchFamily="18" charset="0"/>
                <a:cs typeface="Times New Roman" pitchFamily="18" charset="0"/>
              </a:rPr>
              <a:t>.</a:t>
            </a:r>
            <a:endParaRPr lang="en-US" sz="2400" dirty="0">
              <a:latin typeface="Palatino Linotype" pitchFamily="18" charset="0"/>
              <a:cs typeface="Times New Roman" pitchFamily="18" charset="0"/>
            </a:endParaRPr>
          </a:p>
          <a:p>
            <a:pPr>
              <a:lnSpc>
                <a:spcPct val="100000"/>
              </a:lnSpc>
              <a:buFont typeface="Wingdings" pitchFamily="2" charset="2"/>
              <a:buChar char="§"/>
            </a:pPr>
            <a:endParaRPr lang="hr-HR" sz="2400" dirty="0">
              <a:latin typeface="Palatino Linotype" pitchFamily="18" charset="0"/>
              <a:cs typeface="Times New Roman" pitchFamily="18" charset="0"/>
            </a:endParaRPr>
          </a:p>
          <a:p>
            <a:pPr>
              <a:lnSpc>
                <a:spcPct val="100000"/>
              </a:lnSpc>
              <a:buFont typeface="Wingdings" pitchFamily="2" charset="2"/>
              <a:buChar char="§"/>
            </a:pPr>
            <a:endParaRPr lang="hr-HR" sz="2400" dirty="0">
              <a:latin typeface="Palatino Linotype" pitchFamily="18" charset="0"/>
              <a:cs typeface="Times New Roman" pitchFamily="18" charset="0"/>
            </a:endParaRPr>
          </a:p>
          <a:p>
            <a:pPr>
              <a:lnSpc>
                <a:spcPct val="100000"/>
              </a:lnSpc>
              <a:buFont typeface="Wingdings" pitchFamily="2" charset="2"/>
              <a:buChar char="§"/>
            </a:pPr>
            <a:endParaRPr lang="hr-HR" sz="2400" dirty="0">
              <a:latin typeface="Palatino Linotype" pitchFamily="18" charset="0"/>
              <a:cs typeface="Times New Roman" pitchFamily="18" charset="0"/>
            </a:endParaRPr>
          </a:p>
          <a:p>
            <a:pPr>
              <a:lnSpc>
                <a:spcPct val="100000"/>
              </a:lnSpc>
              <a:buFont typeface="Wingdings" pitchFamily="2" charset="2"/>
              <a:buChar char="§"/>
            </a:pPr>
            <a:endParaRPr lang="en-US" sz="2400" dirty="0">
              <a:latin typeface="Palatino Linotype" pitchFamily="18" charset="0"/>
              <a:cs typeface="Times New Roman" pitchFamily="18" charset="0"/>
            </a:endParaRPr>
          </a:p>
        </p:txBody>
      </p:sp>
      <p:sp>
        <p:nvSpPr>
          <p:cNvPr id="4" name="Title 1"/>
          <p:cNvSpPr txBox="1">
            <a:spLocks/>
          </p:cNvSpPr>
          <p:nvPr/>
        </p:nvSpPr>
        <p:spPr>
          <a:xfrm>
            <a:off x="0" y="161924"/>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chemeClr val="tx1"/>
                </a:solidFill>
                <a:latin typeface="Palatino Linotype" pitchFamily="18" charset="0"/>
              </a:rPr>
              <a:t>Eustachian tube dysfunction </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108903520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9" name="Rectangle 3"/>
          <p:cNvSpPr>
            <a:spLocks noGrp="1" noChangeArrowheads="1"/>
          </p:cNvSpPr>
          <p:nvPr>
            <p:ph idx="1"/>
          </p:nvPr>
        </p:nvSpPr>
        <p:spPr>
          <a:xfrm>
            <a:off x="609599" y="1587499"/>
            <a:ext cx="10963275" cy="4575175"/>
          </a:xfrm>
        </p:spPr>
        <p:txBody>
          <a:bodyPr vert="horz" lIns="91440" tIns="45720" rIns="91440" bIns="45720" rtlCol="0">
            <a:normAutofit/>
          </a:bodyPr>
          <a:lstStyle/>
          <a:p>
            <a:pPr>
              <a:lnSpc>
                <a:spcPct val="100000"/>
              </a:lnSpc>
              <a:buFont typeface="Wingdings" pitchFamily="2" charset="2"/>
              <a:buChar char="§"/>
            </a:pPr>
            <a:r>
              <a:rPr lang="en-US" sz="2400" dirty="0">
                <a:latin typeface="Palatino Linotype" pitchFamily="18" charset="0"/>
                <a:cs typeface="Times New Roman" pitchFamily="18" charset="0"/>
              </a:rPr>
              <a:t>Size of adenoids. </a:t>
            </a:r>
            <a:endParaRPr lang="en-US" sz="2400" dirty="0" smtClean="0">
              <a:latin typeface="Palatino Linotype" pitchFamily="18" charset="0"/>
              <a:cs typeface="Times New Roman" pitchFamily="18" charset="0"/>
            </a:endParaRPr>
          </a:p>
          <a:p>
            <a:pPr>
              <a:lnSpc>
                <a:spcPct val="100000"/>
              </a:lnSpc>
              <a:buFont typeface="Wingdings" pitchFamily="2" charset="2"/>
              <a:buChar char="§"/>
            </a:pPr>
            <a:endParaRPr lang="sr-Latn-CS"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More significant </a:t>
            </a:r>
            <a:r>
              <a:rPr lang="en-US" sz="2400" dirty="0">
                <a:latin typeface="Palatino Linotype" pitchFamily="18" charset="0"/>
                <a:cs typeface="Times New Roman" pitchFamily="18" charset="0"/>
              </a:rPr>
              <a:t>than size is distribution of the adenoid tissue in </a:t>
            </a:r>
            <a:r>
              <a:rPr lang="en-US" sz="2400" dirty="0">
                <a:latin typeface="Palatino Linotype" pitchFamily="18" charset="0"/>
                <a:cs typeface="Times New Roman" pitchFamily="18" charset="0"/>
              </a:rPr>
              <a:t>the </a:t>
            </a:r>
            <a:r>
              <a:rPr lang="en-US" sz="2400" dirty="0" err="1">
                <a:latin typeface="Palatino Linotype" pitchFamily="18" charset="0"/>
                <a:cs typeface="Times New Roman" pitchFamily="18" charset="0"/>
              </a:rPr>
              <a:t>nasopharynx</a:t>
            </a:r>
            <a:r>
              <a:rPr lang="en-US" sz="2400" dirty="0">
                <a:latin typeface="Palatino Linotype" pitchFamily="18" charset="0"/>
                <a:cs typeface="Times New Roman" pitchFamily="18" charset="0"/>
              </a:rPr>
              <a:t> </a:t>
            </a:r>
            <a:r>
              <a:rPr lang="en-US" sz="2400" dirty="0">
                <a:latin typeface="Palatino Linotype" pitchFamily="18" charset="0"/>
                <a:cs typeface="Times New Roman" pitchFamily="18" charset="0"/>
              </a:rPr>
              <a:t>and </a:t>
            </a:r>
            <a:r>
              <a:rPr lang="en-US" sz="2400" dirty="0">
                <a:latin typeface="Palatino Linotype" pitchFamily="18" charset="0"/>
                <a:cs typeface="Times New Roman" pitchFamily="18" charset="0"/>
              </a:rPr>
              <a:t>the relationship between the size of the </a:t>
            </a:r>
            <a:r>
              <a:rPr lang="en-US" sz="2400" dirty="0">
                <a:latin typeface="Palatino Linotype" pitchFamily="18" charset="0"/>
                <a:cs typeface="Times New Roman" pitchFamily="18" charset="0"/>
              </a:rPr>
              <a:t>adenoids and </a:t>
            </a:r>
            <a:r>
              <a:rPr lang="en-US" sz="2400" dirty="0">
                <a:latin typeface="Palatino Linotype" pitchFamily="18" charset="0"/>
                <a:cs typeface="Times New Roman" pitchFamily="18" charset="0"/>
              </a:rPr>
              <a:t>the width of the </a:t>
            </a:r>
            <a:r>
              <a:rPr lang="en-US" sz="2400" dirty="0" err="1">
                <a:latin typeface="Palatino Linotype" pitchFamily="18" charset="0"/>
                <a:cs typeface="Times New Roman" pitchFamily="18" charset="0"/>
              </a:rPr>
              <a:t>nasopharynx</a:t>
            </a:r>
            <a:r>
              <a:rPr lang="sr-Cyrl-CS" sz="2400" dirty="0" smtClean="0">
                <a:latin typeface="Palatino Linotype" pitchFamily="18" charset="0"/>
                <a:cs typeface="Times New Roman" pitchFamily="18" charset="0"/>
              </a:rPr>
              <a:t>.</a:t>
            </a:r>
            <a:endParaRPr lang="en-US" sz="2400" dirty="0" smtClean="0">
              <a:latin typeface="Palatino Linotype" pitchFamily="18" charset="0"/>
              <a:cs typeface="Times New Roman" pitchFamily="18" charset="0"/>
            </a:endParaRPr>
          </a:p>
          <a:p>
            <a:pPr>
              <a:lnSpc>
                <a:spcPct val="100000"/>
              </a:lnSpc>
              <a:buFont typeface="Wingdings" pitchFamily="2" charset="2"/>
              <a:buChar char="§"/>
            </a:pPr>
            <a:endParaRPr lang="sr-Latn-CS"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Adenoid growth from 3.-5. years of life leads to a reduction of the nasopharyngeal air space</a:t>
            </a:r>
            <a:r>
              <a:rPr lang="sr-Cyrl-CS" sz="2400" dirty="0">
                <a:latin typeface="Palatino Linotype" pitchFamily="18" charset="0"/>
                <a:cs typeface="Times New Roman" pitchFamily="18" charset="0"/>
              </a:rPr>
              <a:t>.</a:t>
            </a:r>
            <a:r>
              <a:rPr lang="sr-Latn-CS" sz="2400" dirty="0">
                <a:latin typeface="Palatino Linotype" pitchFamily="18" charset="0"/>
                <a:cs typeface="Times New Roman" pitchFamily="18" charset="0"/>
              </a:rPr>
              <a:t> </a:t>
            </a:r>
            <a:endParaRPr lang="en-US" sz="2400" dirty="0" smtClean="0">
              <a:latin typeface="Palatino Linotype" pitchFamily="18" charset="0"/>
              <a:cs typeface="Times New Roman" pitchFamily="18" charset="0"/>
            </a:endParaRPr>
          </a:p>
          <a:p>
            <a:pPr>
              <a:lnSpc>
                <a:spcPct val="100000"/>
              </a:lnSpc>
              <a:buFont typeface="Wingdings" pitchFamily="2" charset="2"/>
              <a:buChar char="§"/>
            </a:pPr>
            <a:endParaRPr lang="sr-Latn-CS"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After the 5th year of life, the growth and volume of the </a:t>
            </a:r>
            <a:r>
              <a:rPr lang="en-US" sz="2400" dirty="0" err="1">
                <a:latin typeface="Palatino Linotype" pitchFamily="18" charset="0"/>
                <a:cs typeface="Times New Roman" pitchFamily="18" charset="0"/>
              </a:rPr>
              <a:t>nasopharynx</a:t>
            </a:r>
            <a:r>
              <a:rPr lang="en-US" sz="2400" dirty="0">
                <a:latin typeface="Palatino Linotype" pitchFamily="18" charset="0"/>
                <a:cs typeface="Times New Roman" pitchFamily="18" charset="0"/>
              </a:rPr>
              <a:t> intensifies and </a:t>
            </a:r>
            <a:r>
              <a:rPr lang="en-US" sz="2400" dirty="0">
                <a:latin typeface="Palatino Linotype" pitchFamily="18" charset="0"/>
                <a:cs typeface="Times New Roman" pitchFamily="18" charset="0"/>
              </a:rPr>
              <a:t>increases</a:t>
            </a:r>
            <a:r>
              <a:rPr lang="sr-Cyrl-RS" sz="2400" dirty="0">
                <a:latin typeface="Palatino Linotype" pitchFamily="18" charset="0"/>
                <a:cs typeface="Times New Roman" pitchFamily="18" charset="0"/>
              </a:rPr>
              <a:t>.</a:t>
            </a:r>
            <a:endParaRPr lang="en-US" sz="2400" dirty="0">
              <a:latin typeface="Palatino Linotype" pitchFamily="18" charset="0"/>
              <a:cs typeface="Times New Roman" pitchFamily="18" charset="0"/>
            </a:endParaRPr>
          </a:p>
        </p:txBody>
      </p:sp>
      <p:sp>
        <p:nvSpPr>
          <p:cNvPr id="4" name="Title 1"/>
          <p:cNvSpPr txBox="1">
            <a:spLocks/>
          </p:cNvSpPr>
          <p:nvPr/>
        </p:nvSpPr>
        <p:spPr>
          <a:xfrm>
            <a:off x="0" y="161924"/>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chemeClr val="tx1"/>
                </a:solidFill>
                <a:latin typeface="Palatino Linotype" pitchFamily="18" charset="0"/>
              </a:rPr>
              <a:t>Eustachian tube dysfunction </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42654457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3"/>
          <p:cNvSpPr>
            <a:spLocks noGrp="1" noChangeArrowheads="1"/>
          </p:cNvSpPr>
          <p:nvPr>
            <p:ph idx="1"/>
          </p:nvPr>
        </p:nvSpPr>
        <p:spPr>
          <a:xfrm>
            <a:off x="590549" y="1114425"/>
            <a:ext cx="11001376" cy="5534025"/>
          </a:xfrm>
        </p:spPr>
        <p:txBody>
          <a:bodyPr vert="horz" lIns="91440" tIns="45720" rIns="91440" bIns="45720" rtlCol="0">
            <a:normAutofit lnSpcReduction="10000"/>
          </a:bodyPr>
          <a:lstStyle/>
          <a:p>
            <a:pPr>
              <a:lnSpc>
                <a:spcPct val="100000"/>
              </a:lnSpc>
              <a:buFont typeface="Wingdings" pitchFamily="2" charset="2"/>
              <a:buChar char="§"/>
            </a:pPr>
            <a:r>
              <a:rPr lang="en-US" sz="2400" dirty="0">
                <a:latin typeface="Palatino Linotype" pitchFamily="18" charset="0"/>
                <a:cs typeface="Times New Roman" pitchFamily="18" charset="0"/>
              </a:rPr>
              <a:t>Pseudomonas </a:t>
            </a:r>
            <a:r>
              <a:rPr lang="en-US" sz="2400" dirty="0" err="1">
                <a:latin typeface="Palatino Linotype" pitchFamily="18" charset="0"/>
                <a:cs typeface="Times New Roman" pitchFamily="18" charset="0"/>
              </a:rPr>
              <a:t>aeruginosa</a:t>
            </a:r>
            <a:r>
              <a:rPr lang="en-US" sz="2400" dirty="0">
                <a:latin typeface="Palatino Linotype" pitchFamily="18" charset="0"/>
                <a:cs typeface="Times New Roman" pitchFamily="18" charset="0"/>
              </a:rPr>
              <a:t>, Staphylococcus </a:t>
            </a:r>
            <a:r>
              <a:rPr lang="en-US" sz="2400" dirty="0" err="1">
                <a:latin typeface="Palatino Linotype" pitchFamily="18" charset="0"/>
                <a:cs typeface="Times New Roman" pitchFamily="18" charset="0"/>
              </a:rPr>
              <a:t>aureus</a:t>
            </a:r>
            <a:r>
              <a:rPr lang="en-US" sz="2400" dirty="0">
                <a:latin typeface="Palatino Linotype" pitchFamily="18" charset="0"/>
                <a:cs typeface="Times New Roman" pitchFamily="18" charset="0"/>
              </a:rPr>
              <a:t>, </a:t>
            </a:r>
            <a:r>
              <a:rPr lang="en-US" sz="2400" dirty="0" err="1">
                <a:latin typeface="Palatino Linotype" pitchFamily="18" charset="0"/>
                <a:cs typeface="Times New Roman" pitchFamily="18" charset="0"/>
              </a:rPr>
              <a:t>Haemophulus</a:t>
            </a:r>
            <a:r>
              <a:rPr lang="en-US" sz="2400" dirty="0">
                <a:latin typeface="Palatino Linotype" pitchFamily="18" charset="0"/>
                <a:cs typeface="Times New Roman" pitchFamily="18" charset="0"/>
              </a:rPr>
              <a:t> </a:t>
            </a:r>
            <a:r>
              <a:rPr lang="en-US" sz="2400" dirty="0" err="1">
                <a:latin typeface="Palatino Linotype" pitchFamily="18" charset="0"/>
                <a:cs typeface="Times New Roman" pitchFamily="18" charset="0"/>
              </a:rPr>
              <a:t>influenzae</a:t>
            </a:r>
            <a:r>
              <a:rPr lang="en-US" sz="2400" dirty="0">
                <a:latin typeface="Palatino Linotype" pitchFamily="18" charset="0"/>
                <a:cs typeface="Times New Roman" pitchFamily="18" charset="0"/>
              </a:rPr>
              <a:t>, Streptococcus </a:t>
            </a:r>
            <a:r>
              <a:rPr lang="en-US" sz="2400" dirty="0" err="1">
                <a:latin typeface="Palatino Linotype" pitchFamily="18" charset="0"/>
                <a:cs typeface="Times New Roman" pitchFamily="18" charset="0"/>
              </a:rPr>
              <a:t>pneumoniae</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hr-HR"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Aerobic </a:t>
            </a:r>
            <a:r>
              <a:rPr lang="en-US" sz="2400" dirty="0">
                <a:latin typeface="Palatino Linotype" pitchFamily="18" charset="0"/>
                <a:cs typeface="Times New Roman" pitchFamily="18" charset="0"/>
              </a:rPr>
              <a:t>bacteria are </a:t>
            </a:r>
            <a:r>
              <a:rPr lang="en-US" sz="2400" dirty="0">
                <a:latin typeface="Palatino Linotype" pitchFamily="18" charset="0"/>
                <a:cs typeface="Times New Roman" pitchFamily="18" charset="0"/>
              </a:rPr>
              <a:t>mainly </a:t>
            </a:r>
            <a:r>
              <a:rPr lang="en-US" sz="2400" dirty="0">
                <a:latin typeface="Palatino Linotype" pitchFamily="18" charset="0"/>
                <a:cs typeface="Times New Roman" pitchFamily="18" charset="0"/>
              </a:rPr>
              <a:t>present, </a:t>
            </a:r>
            <a:r>
              <a:rPr lang="en-US" sz="2400" dirty="0">
                <a:latin typeface="Palatino Linotype" pitchFamily="18" charset="0"/>
                <a:cs typeface="Times New Roman" pitchFamily="18" charset="0"/>
              </a:rPr>
              <a:t>and Pseudomonas </a:t>
            </a:r>
            <a:r>
              <a:rPr lang="en-US" sz="2400" dirty="0" err="1">
                <a:latin typeface="Palatino Linotype" pitchFamily="18" charset="0"/>
                <a:cs typeface="Times New Roman" pitchFamily="18" charset="0"/>
              </a:rPr>
              <a:t>aeruginosa</a:t>
            </a:r>
            <a:r>
              <a:rPr lang="en-US" sz="2400" dirty="0">
                <a:latin typeface="Palatino Linotype" pitchFamily="18" charset="0"/>
                <a:cs typeface="Times New Roman" pitchFamily="18" charset="0"/>
              </a:rPr>
              <a:t> and Staphylococcus </a:t>
            </a:r>
            <a:r>
              <a:rPr lang="en-US" sz="2400" dirty="0" err="1">
                <a:latin typeface="Palatino Linotype" pitchFamily="18" charset="0"/>
                <a:cs typeface="Times New Roman" pitchFamily="18" charset="0"/>
              </a:rPr>
              <a:t>aureus</a:t>
            </a:r>
            <a:r>
              <a:rPr lang="en-US" sz="2400" dirty="0">
                <a:latin typeface="Palatino Linotype" pitchFamily="18" charset="0"/>
                <a:cs typeface="Times New Roman" pitchFamily="18" charset="0"/>
              </a:rPr>
              <a:t> dominate in </a:t>
            </a:r>
            <a:r>
              <a:rPr lang="en-US" sz="2400" dirty="0" err="1">
                <a:latin typeface="Palatino Linotype" pitchFamily="18" charset="0"/>
                <a:cs typeface="Times New Roman" pitchFamily="18" charset="0"/>
              </a:rPr>
              <a:t>polybacterial</a:t>
            </a:r>
            <a:r>
              <a:rPr lang="en-US" sz="2400" dirty="0">
                <a:latin typeface="Palatino Linotype" pitchFamily="18" charset="0"/>
                <a:cs typeface="Times New Roman" pitchFamily="18" charset="0"/>
              </a:rPr>
              <a:t> </a:t>
            </a:r>
            <a:r>
              <a:rPr lang="en-US" sz="2400" dirty="0">
                <a:latin typeface="Palatino Linotype" pitchFamily="18" charset="0"/>
                <a:cs typeface="Times New Roman" pitchFamily="18" charset="0"/>
              </a:rPr>
              <a:t>infections. </a:t>
            </a:r>
            <a:endParaRPr lang="en-US" sz="2400" dirty="0" smtClean="0">
              <a:latin typeface="Palatino Linotype" pitchFamily="18" charset="0"/>
              <a:cs typeface="Times New Roman" pitchFamily="18" charset="0"/>
            </a:endParaRPr>
          </a:p>
          <a:p>
            <a:pPr>
              <a:lnSpc>
                <a:spcPct val="100000"/>
              </a:lnSpc>
              <a:buFont typeface="Wingdings" pitchFamily="2" charset="2"/>
              <a:buChar char="§"/>
            </a:pPr>
            <a:endParaRPr lang="en-US" sz="900" dirty="0" smtClean="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The high virulence of the causative agent leads to severe, irreparable changes during acute episodes and the subsequent emergence of chronic inflammation</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9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Tympanic membrane perforations as a result of acute otitis in infectious diseases or trauma accompanied by infection</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9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Irrational use of antibiotics can be a contributing factor in the development of chronic inflammation of the middle ear.</a:t>
            </a:r>
          </a:p>
          <a:p>
            <a:pPr>
              <a:lnSpc>
                <a:spcPct val="100000"/>
              </a:lnSpc>
              <a:buFont typeface="Wingdings" pitchFamily="2" charset="2"/>
              <a:buChar char="§"/>
            </a:pPr>
            <a:endParaRPr lang="en-US" sz="2400" dirty="0">
              <a:latin typeface="Palatino Linotype" pitchFamily="18" charset="0"/>
              <a:cs typeface="Times New Roman" pitchFamily="18" charset="0"/>
            </a:endParaRPr>
          </a:p>
          <a:p>
            <a:pPr>
              <a:lnSpc>
                <a:spcPct val="100000"/>
              </a:lnSpc>
              <a:buFont typeface="Wingdings" pitchFamily="2" charset="2"/>
              <a:buChar char="§"/>
            </a:pPr>
            <a:endParaRPr lang="en-US" sz="2400" dirty="0">
              <a:latin typeface="Palatino Linotype" pitchFamily="18" charset="0"/>
              <a:cs typeface="Times New Roman" pitchFamily="18" charset="0"/>
            </a:endParaRPr>
          </a:p>
        </p:txBody>
      </p:sp>
      <p:sp>
        <p:nvSpPr>
          <p:cNvPr id="4" name="Title 1"/>
          <p:cNvSpPr txBox="1">
            <a:spLocks/>
          </p:cNvSpPr>
          <p:nvPr/>
        </p:nvSpPr>
        <p:spPr>
          <a:xfrm>
            <a:off x="0" y="161924"/>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chemeClr val="tx1"/>
                </a:solidFill>
                <a:latin typeface="Palatino Linotype" pitchFamily="18" charset="0"/>
              </a:rPr>
              <a:t>Infection</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7268656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7" name="Rectangle 3"/>
          <p:cNvSpPr>
            <a:spLocks noGrp="1" noChangeArrowheads="1"/>
          </p:cNvSpPr>
          <p:nvPr>
            <p:ph idx="1"/>
          </p:nvPr>
        </p:nvSpPr>
        <p:spPr>
          <a:xfrm>
            <a:off x="619124" y="1047749"/>
            <a:ext cx="10963275" cy="5724525"/>
          </a:xfrm>
        </p:spPr>
        <p:txBody>
          <a:bodyPr vert="horz" lIns="91440" tIns="45720" rIns="91440" bIns="45720" rtlCol="0">
            <a:normAutofit fontScale="92500" lnSpcReduction="20000"/>
          </a:bodyPr>
          <a:lstStyle/>
          <a:p>
            <a:pPr>
              <a:lnSpc>
                <a:spcPct val="100000"/>
              </a:lnSpc>
              <a:buFont typeface="Wingdings" pitchFamily="2" charset="2"/>
              <a:buChar char="§"/>
            </a:pPr>
            <a:r>
              <a:rPr lang="en-US" sz="2400" dirty="0">
                <a:latin typeface="Palatino Linotype" pitchFamily="18" charset="0"/>
                <a:cs typeface="Times New Roman" pitchFamily="18" charset="0"/>
              </a:rPr>
              <a:t>Congenital predisposition of the mucous membrane of the middle ear, the so-called "biologically less valuable mucosa</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The mucosal immune system is the first line of defense</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The </a:t>
            </a:r>
            <a:r>
              <a:rPr lang="en-US" sz="2400" dirty="0">
                <a:latin typeface="Palatino Linotype" pitchFamily="18" charset="0"/>
                <a:cs typeface="Times New Roman" pitchFamily="18" charset="0"/>
              </a:rPr>
              <a:t>basis </a:t>
            </a:r>
            <a:r>
              <a:rPr lang="en-US" sz="2400" dirty="0">
                <a:latin typeface="Palatino Linotype" pitchFamily="18" charset="0"/>
                <a:cs typeface="Times New Roman" pitchFamily="18" charset="0"/>
              </a:rPr>
              <a:t>of this immune system consists of numerous lymphocytes along the basal membrane of the epithelium</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800" dirty="0" smtClean="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There are three biological defense systems in the middle ear: </a:t>
            </a:r>
            <a:r>
              <a:rPr lang="en-US" sz="2400" dirty="0" err="1">
                <a:latin typeface="Palatino Linotype" pitchFamily="18" charset="0"/>
                <a:cs typeface="Times New Roman" pitchFamily="18" charset="0"/>
              </a:rPr>
              <a:t>mucociliary</a:t>
            </a:r>
            <a:r>
              <a:rPr lang="en-US" sz="2400" dirty="0">
                <a:latin typeface="Palatino Linotype" pitchFamily="18" charset="0"/>
                <a:cs typeface="Times New Roman" pitchFamily="18" charset="0"/>
              </a:rPr>
              <a:t>, enzymatic and immunological</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Ciliated cells, secretory cells and mucus make up the </a:t>
            </a:r>
            <a:r>
              <a:rPr lang="en-US" sz="2400" dirty="0" err="1">
                <a:latin typeface="Palatino Linotype" pitchFamily="18" charset="0"/>
                <a:cs typeface="Times New Roman" pitchFamily="18" charset="0"/>
              </a:rPr>
              <a:t>mucociliary</a:t>
            </a:r>
            <a:r>
              <a:rPr lang="en-US" sz="2400" dirty="0">
                <a:latin typeface="Palatino Linotype" pitchFamily="18" charset="0"/>
                <a:cs typeface="Times New Roman" pitchFamily="18" charset="0"/>
              </a:rPr>
              <a:t> transport system</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The enzymatic system is represented by numerous </a:t>
            </a:r>
            <a:r>
              <a:rPr lang="en-US" sz="2400" dirty="0" err="1">
                <a:latin typeface="Palatino Linotype" pitchFamily="18" charset="0"/>
                <a:cs typeface="Times New Roman" pitchFamily="18" charset="0"/>
              </a:rPr>
              <a:t>proteolytic</a:t>
            </a:r>
            <a:r>
              <a:rPr lang="en-US" sz="2400" dirty="0">
                <a:latin typeface="Palatino Linotype" pitchFamily="18" charset="0"/>
                <a:cs typeface="Times New Roman" pitchFamily="18" charset="0"/>
              </a:rPr>
              <a:t> enzymes</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900" dirty="0" smtClean="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Due to special anatomical conditions, the production of </a:t>
            </a:r>
            <a:r>
              <a:rPr lang="en-US" sz="2400" dirty="0" err="1">
                <a:latin typeface="Palatino Linotype" pitchFamily="18" charset="0"/>
                <a:cs typeface="Times New Roman" pitchFamily="18" charset="0"/>
              </a:rPr>
              <a:t>immunoglobulins</a:t>
            </a:r>
            <a:r>
              <a:rPr lang="en-US" sz="2400" dirty="0">
                <a:latin typeface="Palatino Linotype" pitchFamily="18" charset="0"/>
                <a:cs typeface="Times New Roman" pitchFamily="18" charset="0"/>
              </a:rPr>
              <a:t> in the middle ear is latent due to less possibility of coming into contact with foreign antigens.</a:t>
            </a:r>
          </a:p>
          <a:p>
            <a:pPr>
              <a:lnSpc>
                <a:spcPct val="100000"/>
              </a:lnSpc>
              <a:buFont typeface="Wingdings" pitchFamily="2" charset="2"/>
              <a:buChar char="§"/>
            </a:pPr>
            <a:endParaRPr lang="en-US" sz="2400" dirty="0">
              <a:latin typeface="Palatino Linotype" pitchFamily="18" charset="0"/>
              <a:cs typeface="Times New Roman" pitchFamily="18" charset="0"/>
            </a:endParaRPr>
          </a:p>
          <a:p>
            <a:pPr>
              <a:lnSpc>
                <a:spcPct val="100000"/>
              </a:lnSpc>
              <a:buFont typeface="Wingdings" pitchFamily="2" charset="2"/>
              <a:buChar char="§"/>
            </a:pPr>
            <a:endParaRPr lang="en-US" sz="2400" dirty="0">
              <a:latin typeface="Palatino Linotype" pitchFamily="18" charset="0"/>
              <a:cs typeface="Times New Roman" pitchFamily="18" charset="0"/>
            </a:endParaRPr>
          </a:p>
          <a:p>
            <a:pPr>
              <a:lnSpc>
                <a:spcPct val="100000"/>
              </a:lnSpc>
              <a:buFont typeface="Wingdings" pitchFamily="2" charset="2"/>
              <a:buChar char="§"/>
            </a:pPr>
            <a:endParaRPr lang="en-US" sz="2400" dirty="0">
              <a:latin typeface="Palatino Linotype" pitchFamily="18" charset="0"/>
              <a:cs typeface="Times New Roman" pitchFamily="18" charset="0"/>
            </a:endParaRPr>
          </a:p>
        </p:txBody>
      </p:sp>
      <p:sp>
        <p:nvSpPr>
          <p:cNvPr id="4" name="Title 1"/>
          <p:cNvSpPr txBox="1">
            <a:spLocks/>
          </p:cNvSpPr>
          <p:nvPr/>
        </p:nvSpPr>
        <p:spPr>
          <a:xfrm>
            <a:off x="0" y="161924"/>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chemeClr val="tx1"/>
                </a:solidFill>
                <a:latin typeface="Palatino Linotype" pitchFamily="18" charset="0"/>
              </a:rPr>
              <a:t>Local immunity</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310427113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1" name="Rectangle 3"/>
          <p:cNvSpPr>
            <a:spLocks noGrp="1" noChangeArrowheads="1"/>
          </p:cNvSpPr>
          <p:nvPr>
            <p:ph idx="1"/>
          </p:nvPr>
        </p:nvSpPr>
        <p:spPr>
          <a:xfrm>
            <a:off x="609600" y="1600200"/>
            <a:ext cx="10963275" cy="4591050"/>
          </a:xfrm>
        </p:spPr>
        <p:txBody>
          <a:bodyPr vert="horz" lIns="91440" tIns="45720" rIns="91440" bIns="45720" rtlCol="0">
            <a:normAutofit/>
          </a:bodyPr>
          <a:lstStyle/>
          <a:p>
            <a:pPr>
              <a:lnSpc>
                <a:spcPct val="100000"/>
              </a:lnSpc>
              <a:buFont typeface="Wingdings" pitchFamily="2" charset="2"/>
              <a:buChar char="§"/>
            </a:pPr>
            <a:r>
              <a:rPr lang="en-US" sz="2400" dirty="0">
                <a:latin typeface="Palatino Linotype" pitchFamily="18" charset="0"/>
                <a:cs typeface="Times New Roman" pitchFamily="18" charset="0"/>
              </a:rPr>
              <a:t>Developmental dysfunction of </a:t>
            </a:r>
            <a:r>
              <a:rPr lang="en-US" sz="2400" dirty="0">
                <a:latin typeface="Palatino Linotype" pitchFamily="18" charset="0"/>
                <a:cs typeface="Times New Roman" pitchFamily="18" charset="0"/>
              </a:rPr>
              <a:t>the Eustachian </a:t>
            </a:r>
            <a:r>
              <a:rPr lang="en-US" sz="2400" dirty="0">
                <a:latin typeface="Palatino Linotype" pitchFamily="18" charset="0"/>
                <a:cs typeface="Times New Roman" pitchFamily="18" charset="0"/>
              </a:rPr>
              <a:t>tube</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24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Characteristics of the base of the skull and the attachment of the tensor muscles in children</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24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Cleft soft palate</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24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Different craniofacial morphology.</a:t>
            </a:r>
          </a:p>
          <a:p>
            <a:pPr>
              <a:lnSpc>
                <a:spcPct val="100000"/>
              </a:lnSpc>
              <a:buFont typeface="Wingdings" pitchFamily="2" charset="2"/>
              <a:buChar char="§"/>
            </a:pPr>
            <a:endParaRPr lang="en-US" sz="2400" dirty="0">
              <a:latin typeface="Palatino Linotype" pitchFamily="18" charset="0"/>
              <a:cs typeface="Times New Roman" pitchFamily="18" charset="0"/>
            </a:endParaRPr>
          </a:p>
        </p:txBody>
      </p:sp>
      <p:sp>
        <p:nvSpPr>
          <p:cNvPr id="4" name="Title 1"/>
          <p:cNvSpPr txBox="1">
            <a:spLocks/>
          </p:cNvSpPr>
          <p:nvPr/>
        </p:nvSpPr>
        <p:spPr>
          <a:xfrm>
            <a:off x="0" y="161924"/>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chemeClr val="tx1"/>
                </a:solidFill>
                <a:latin typeface="Palatino Linotype" pitchFamily="18" charset="0"/>
              </a:rPr>
              <a:t>Anatomical and developmental characteristics of the middle ear</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142757140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7" name="Rectangle 3"/>
          <p:cNvSpPr>
            <a:spLocks noGrp="1" noChangeArrowheads="1"/>
          </p:cNvSpPr>
          <p:nvPr>
            <p:ph idx="1"/>
          </p:nvPr>
        </p:nvSpPr>
        <p:spPr>
          <a:xfrm>
            <a:off x="577850" y="1590674"/>
            <a:ext cx="11042650" cy="4524375"/>
          </a:xfrm>
        </p:spPr>
        <p:txBody>
          <a:bodyPr vert="horz" lIns="91440" tIns="45720" rIns="91440" bIns="45720" rtlCol="0">
            <a:normAutofit/>
          </a:bodyPr>
          <a:lstStyle/>
          <a:p>
            <a:pPr>
              <a:lnSpc>
                <a:spcPct val="100000"/>
              </a:lnSpc>
              <a:buFont typeface="Wingdings" pitchFamily="2" charset="2"/>
              <a:buChar char="§"/>
            </a:pPr>
            <a:r>
              <a:rPr lang="en-US" sz="2400" dirty="0">
                <a:latin typeface="Palatino Linotype" pitchFamily="18" charset="0"/>
                <a:cs typeface="Times New Roman" pitchFamily="18" charset="0"/>
              </a:rPr>
              <a:t>Secretory otitis </a:t>
            </a:r>
            <a:r>
              <a:rPr lang="en-US" sz="2400" dirty="0" smtClean="0">
                <a:latin typeface="Palatino Linotype" pitchFamily="18" charset="0"/>
                <a:cs typeface="Times New Roman" pitchFamily="18" charset="0"/>
              </a:rPr>
              <a:t>media</a:t>
            </a:r>
          </a:p>
          <a:p>
            <a:pPr>
              <a:lnSpc>
                <a:spcPct val="100000"/>
              </a:lnSpc>
              <a:buFont typeface="Wingdings" pitchFamily="2" charset="2"/>
              <a:buChar char="§"/>
            </a:pPr>
            <a:endParaRPr lang="en-US" sz="24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Middle ear </a:t>
            </a:r>
            <a:r>
              <a:rPr lang="en-US" sz="2400" dirty="0" smtClean="0">
                <a:latin typeface="Palatino Linotype" pitchFamily="18" charset="0"/>
                <a:cs typeface="Times New Roman" pitchFamily="18" charset="0"/>
              </a:rPr>
              <a:t>atelectasis</a:t>
            </a:r>
          </a:p>
          <a:p>
            <a:pPr>
              <a:lnSpc>
                <a:spcPct val="100000"/>
              </a:lnSpc>
              <a:buFont typeface="Wingdings" pitchFamily="2" charset="2"/>
              <a:buChar char="§"/>
            </a:pPr>
            <a:endParaRPr lang="en-US" sz="24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Adhesive otitis </a:t>
            </a:r>
            <a:r>
              <a:rPr lang="en-US" sz="2400" dirty="0" smtClean="0">
                <a:latin typeface="Palatino Linotype" pitchFamily="18" charset="0"/>
                <a:cs typeface="Times New Roman" pitchFamily="18" charset="0"/>
              </a:rPr>
              <a:t>media</a:t>
            </a:r>
          </a:p>
          <a:p>
            <a:pPr>
              <a:lnSpc>
                <a:spcPct val="100000"/>
              </a:lnSpc>
              <a:buFont typeface="Wingdings" pitchFamily="2" charset="2"/>
              <a:buChar char="§"/>
            </a:pPr>
            <a:endParaRPr lang="en-US" sz="2400" dirty="0">
              <a:latin typeface="Palatino Linotype" pitchFamily="18" charset="0"/>
              <a:cs typeface="Times New Roman" pitchFamily="18" charset="0"/>
            </a:endParaRPr>
          </a:p>
          <a:p>
            <a:pPr>
              <a:lnSpc>
                <a:spcPct val="100000"/>
              </a:lnSpc>
              <a:buFont typeface="Wingdings" pitchFamily="2" charset="2"/>
              <a:buChar char="§"/>
            </a:pPr>
            <a:r>
              <a:rPr lang="en-US" sz="2400" dirty="0" err="1">
                <a:latin typeface="Palatino Linotype" pitchFamily="18" charset="0"/>
                <a:cs typeface="Times New Roman" pitchFamily="18" charset="0"/>
              </a:rPr>
              <a:t>Tympanosclerosis</a:t>
            </a:r>
            <a:endParaRPr lang="en-US" sz="2400" dirty="0">
              <a:latin typeface="Palatino Linotype" pitchFamily="18" charset="0"/>
              <a:cs typeface="Times New Roman" pitchFamily="18" charset="0"/>
            </a:endParaRPr>
          </a:p>
        </p:txBody>
      </p:sp>
      <p:sp>
        <p:nvSpPr>
          <p:cNvPr id="3" name="Title 1"/>
          <p:cNvSpPr txBox="1">
            <a:spLocks/>
          </p:cNvSpPr>
          <p:nvPr/>
        </p:nvSpPr>
        <p:spPr>
          <a:xfrm>
            <a:off x="0" y="0"/>
            <a:ext cx="12192000" cy="1066800"/>
          </a:xfrm>
          <a:prstGeom prst="rect">
            <a:avLst/>
          </a:prstGeom>
          <a:gradFill>
            <a:gsLst>
              <a:gs pos="0">
                <a:srgbClr val="183457">
                  <a:lumMod val="75000"/>
                </a:srgbClr>
              </a:gs>
              <a:gs pos="50000">
                <a:schemeClr val="accent1">
                  <a:lumMod val="75000"/>
                  <a:shade val="67500"/>
                  <a:satMod val="115000"/>
                </a:schemeClr>
              </a:gs>
              <a:gs pos="100000">
                <a:schemeClr val="accent1">
                  <a:lumMod val="75000"/>
                  <a:shade val="100000"/>
                  <a:satMod val="115000"/>
                </a:schemeClr>
              </a:gs>
            </a:gsLst>
            <a:lin ang="0" scaled="1"/>
          </a:grad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prstClr val="white"/>
                </a:solidFill>
                <a:latin typeface="Palatino Linotype" pitchFamily="18" charset="0"/>
              </a:rPr>
              <a:t>Chronic </a:t>
            </a:r>
            <a:r>
              <a:rPr lang="en-US" sz="3500" b="1" dirty="0" err="1">
                <a:solidFill>
                  <a:prstClr val="white"/>
                </a:solidFill>
                <a:latin typeface="Palatino Linotype" pitchFamily="18" charset="0"/>
              </a:rPr>
              <a:t>nonsuppurative</a:t>
            </a:r>
            <a:r>
              <a:rPr lang="en-US" sz="3500" b="1" dirty="0">
                <a:solidFill>
                  <a:prstClr val="white"/>
                </a:solidFill>
                <a:latin typeface="Palatino Linotype" pitchFamily="18" charset="0"/>
              </a:rPr>
              <a:t> otitis media (CNSOM)</a:t>
            </a:r>
            <a:endParaRPr lang="en-US" sz="3500" b="1" dirty="0">
              <a:solidFill>
                <a:prstClr val="white"/>
              </a:solidFill>
              <a:latin typeface="Palatino Linotype" pitchFamily="18" charset="0"/>
            </a:endParaRPr>
          </a:p>
        </p:txBody>
      </p:sp>
    </p:spTree>
    <p:extLst>
      <p:ext uri="{BB962C8B-B14F-4D97-AF65-F5344CB8AC3E}">
        <p14:creationId xmlns:p14="http://schemas.microsoft.com/office/powerpoint/2010/main" val="89729349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9" name="Rectangle 3"/>
          <p:cNvSpPr>
            <a:spLocks noGrp="1" noChangeArrowheads="1"/>
          </p:cNvSpPr>
          <p:nvPr>
            <p:ph idx="1"/>
          </p:nvPr>
        </p:nvSpPr>
        <p:spPr>
          <a:xfrm>
            <a:off x="609599" y="1600199"/>
            <a:ext cx="10982325" cy="5191125"/>
          </a:xfrm>
        </p:spPr>
        <p:txBody>
          <a:bodyPr vert="horz" lIns="91440" tIns="45720" rIns="91440" bIns="45720" rtlCol="0">
            <a:normAutofit lnSpcReduction="10000"/>
          </a:bodyPr>
          <a:lstStyle/>
          <a:p>
            <a:pPr>
              <a:lnSpc>
                <a:spcPct val="100000"/>
              </a:lnSpc>
              <a:buFont typeface="Wingdings" pitchFamily="2" charset="2"/>
              <a:buChar char="§"/>
            </a:pPr>
            <a:r>
              <a:rPr lang="en-US" sz="2400" dirty="0">
                <a:latin typeface="Palatino Linotype" pitchFamily="18" charset="0"/>
                <a:cs typeface="Times New Roman" pitchFamily="18" charset="0"/>
              </a:rPr>
              <a:t>Secretory otitis </a:t>
            </a:r>
            <a:r>
              <a:rPr lang="en-US" sz="2400" dirty="0">
                <a:latin typeface="Palatino Linotype" pitchFamily="18" charset="0"/>
                <a:cs typeface="Times New Roman" pitchFamily="18" charset="0"/>
              </a:rPr>
              <a:t>media is chronic </a:t>
            </a:r>
            <a:r>
              <a:rPr lang="en-US" sz="2400" dirty="0" err="1">
                <a:latin typeface="Palatino Linotype" pitchFamily="18" charset="0"/>
                <a:cs typeface="Times New Roman" pitchFamily="18" charset="0"/>
              </a:rPr>
              <a:t>nonsuppurative</a:t>
            </a:r>
            <a:r>
              <a:rPr lang="en-US" sz="2400" dirty="0">
                <a:latin typeface="Palatino Linotype" pitchFamily="18" charset="0"/>
                <a:cs typeface="Times New Roman" pitchFamily="18" charset="0"/>
              </a:rPr>
              <a:t> </a:t>
            </a:r>
            <a:r>
              <a:rPr lang="en-US" sz="2400" dirty="0" smtClean="0">
                <a:latin typeface="Palatino Linotype" pitchFamily="18" charset="0"/>
                <a:cs typeface="Times New Roman" pitchFamily="18" charset="0"/>
              </a:rPr>
              <a:t>otitis.</a:t>
            </a:r>
          </a:p>
          <a:p>
            <a:pPr>
              <a:lnSpc>
                <a:spcPct val="100000"/>
              </a:lnSpc>
              <a:buFont typeface="Wingdings" pitchFamily="2" charset="2"/>
              <a:buChar char="§"/>
            </a:pPr>
            <a:endParaRPr lang="hr-HR"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Tympanic membrane is intact, </a:t>
            </a:r>
            <a:r>
              <a:rPr lang="en-US" sz="2400" dirty="0">
                <a:latin typeface="Palatino Linotype" pitchFamily="18" charset="0"/>
                <a:cs typeface="Times New Roman" pitchFamily="18" charset="0"/>
              </a:rPr>
              <a:t>and the tympanic cavity and pneumatic spaces of the middle ear are filled with </a:t>
            </a:r>
            <a:r>
              <a:rPr lang="en-US" sz="2400" dirty="0">
                <a:latin typeface="Palatino Linotype" pitchFamily="18" charset="0"/>
                <a:cs typeface="Times New Roman" pitchFamily="18" charset="0"/>
              </a:rPr>
              <a:t>secretion</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800" dirty="0" smtClean="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The presence of secretions in the ear does not mean that the child suffers from secretory otitis</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ONLY IF SECRETIONS ARE TRAPPED IN THE MIDDLE EAR FOR LONGER THAN THREE MONTHS </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The most common cause of hearing loss is in preschool children</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9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Etiology is unknown, with an unpredictable course.</a:t>
            </a:r>
          </a:p>
          <a:p>
            <a:pPr>
              <a:lnSpc>
                <a:spcPct val="100000"/>
              </a:lnSpc>
              <a:buFont typeface="Wingdings" pitchFamily="2" charset="2"/>
              <a:buChar char="§"/>
            </a:pPr>
            <a:endParaRPr lang="hr-HR" sz="2400" dirty="0">
              <a:latin typeface="Palatino Linotype" pitchFamily="18" charset="0"/>
              <a:cs typeface="Times New Roman" pitchFamily="18" charset="0"/>
            </a:endParaRPr>
          </a:p>
        </p:txBody>
      </p:sp>
      <p:sp>
        <p:nvSpPr>
          <p:cNvPr id="4" name="Title 1"/>
          <p:cNvSpPr txBox="1">
            <a:spLocks/>
          </p:cNvSpPr>
          <p:nvPr/>
        </p:nvSpPr>
        <p:spPr>
          <a:xfrm>
            <a:off x="0" y="161924"/>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Secretory otitis media</a:t>
            </a:r>
            <a:endParaRPr lang="en-US" sz="3500" b="1" dirty="0">
              <a:solidFill>
                <a:srgbClr val="000099"/>
              </a:solidFill>
              <a:latin typeface="Palatino Linotype" pitchFamily="18" charset="0"/>
            </a:endParaRPr>
          </a:p>
        </p:txBody>
      </p:sp>
    </p:spTree>
    <p:extLst>
      <p:ext uri="{BB962C8B-B14F-4D97-AF65-F5344CB8AC3E}">
        <p14:creationId xmlns:p14="http://schemas.microsoft.com/office/powerpoint/2010/main" val="106176319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idx="1"/>
          </p:nvPr>
        </p:nvSpPr>
        <p:spPr>
          <a:xfrm>
            <a:off x="609600" y="1577975"/>
            <a:ext cx="10515600" cy="4351338"/>
          </a:xfrm>
        </p:spPr>
        <p:txBody>
          <a:bodyPr vert="horz" lIns="91440" tIns="45720" rIns="91440" bIns="45720" rtlCol="0">
            <a:normAutofit/>
          </a:bodyPr>
          <a:lstStyle/>
          <a:p>
            <a:pPr>
              <a:lnSpc>
                <a:spcPct val="100000"/>
              </a:lnSpc>
              <a:buFont typeface="Wingdings" pitchFamily="2" charset="2"/>
              <a:buChar char="§"/>
            </a:pPr>
            <a:r>
              <a:rPr lang="en-US" sz="2400" dirty="0">
                <a:latin typeface="Palatino Linotype" pitchFamily="18" charset="0"/>
                <a:cs typeface="Times New Roman" pitchFamily="18" charset="0"/>
              </a:rPr>
              <a:t>We find the first records of secretory otitis as early as 1869, when </a:t>
            </a:r>
            <a:r>
              <a:rPr lang="en-US" sz="2400" dirty="0" err="1">
                <a:latin typeface="Palatino Linotype" pitchFamily="18" charset="0"/>
                <a:cs typeface="Times New Roman" pitchFamily="18" charset="0"/>
              </a:rPr>
              <a:t>Politzer</a:t>
            </a:r>
            <a:r>
              <a:rPr lang="en-US" sz="2400" dirty="0">
                <a:latin typeface="Palatino Linotype" pitchFamily="18" charset="0"/>
                <a:cs typeface="Times New Roman" pitchFamily="18" charset="0"/>
              </a:rPr>
              <a:t> first described the use of aeration tubes in the treatment of this disease</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In the 1950s, there was a sudden interest in this disease</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800" dirty="0" smtClean="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The disease has the highest incidence in preschool age, sometimes it begins in early childhood, rarely after the age of ten.</a:t>
            </a:r>
          </a:p>
          <a:p>
            <a:pPr>
              <a:lnSpc>
                <a:spcPct val="100000"/>
              </a:lnSpc>
              <a:buFont typeface="Wingdings" pitchFamily="2" charset="2"/>
              <a:buChar char="§"/>
            </a:pPr>
            <a:endParaRPr lang="en-US"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80% of children during the first five years of life have secretions in their ears at least once.</a:t>
            </a:r>
          </a:p>
          <a:p>
            <a:pPr>
              <a:lnSpc>
                <a:spcPct val="100000"/>
              </a:lnSpc>
              <a:buFont typeface="Wingdings" pitchFamily="2" charset="2"/>
              <a:buChar char="§"/>
            </a:pPr>
            <a:endParaRPr lang="en-US" sz="2400" dirty="0">
              <a:latin typeface="Palatino Linotype" pitchFamily="18" charset="0"/>
              <a:cs typeface="Times New Roman" pitchFamily="18" charset="0"/>
            </a:endParaRPr>
          </a:p>
        </p:txBody>
      </p:sp>
      <p:sp>
        <p:nvSpPr>
          <p:cNvPr id="4" name="Title 1"/>
          <p:cNvSpPr txBox="1">
            <a:spLocks/>
          </p:cNvSpPr>
          <p:nvPr/>
        </p:nvSpPr>
        <p:spPr>
          <a:xfrm>
            <a:off x="0" y="161924"/>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Secretory otitis media</a:t>
            </a:r>
            <a:endParaRPr lang="en-US" sz="3500" b="1" dirty="0">
              <a:solidFill>
                <a:srgbClr val="000099"/>
              </a:solidFill>
              <a:latin typeface="Palatino Linotype" pitchFamily="18" charset="0"/>
            </a:endParaRPr>
          </a:p>
        </p:txBody>
      </p:sp>
    </p:spTree>
    <p:extLst>
      <p:ext uri="{BB962C8B-B14F-4D97-AF65-F5344CB8AC3E}">
        <p14:creationId xmlns:p14="http://schemas.microsoft.com/office/powerpoint/2010/main" val="205341745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3"/>
          <p:cNvSpPr>
            <a:spLocks noGrp="1" noChangeArrowheads="1"/>
          </p:cNvSpPr>
          <p:nvPr>
            <p:ph idx="1"/>
          </p:nvPr>
        </p:nvSpPr>
        <p:spPr>
          <a:xfrm>
            <a:off x="609600" y="1524000"/>
            <a:ext cx="10972800" cy="4724400"/>
          </a:xfrm>
        </p:spPr>
        <p:txBody>
          <a:bodyPr vert="horz" lIns="91440" tIns="45720" rIns="91440" bIns="45720" rtlCol="0">
            <a:normAutofit/>
          </a:bodyPr>
          <a:lstStyle/>
          <a:p>
            <a:pPr>
              <a:lnSpc>
                <a:spcPct val="100000"/>
              </a:lnSpc>
              <a:buFont typeface="Wingdings" pitchFamily="2" charset="2"/>
              <a:buChar char="§"/>
            </a:pPr>
            <a:r>
              <a:rPr lang="en-US" sz="2400" dirty="0">
                <a:latin typeface="Palatino Linotype" pitchFamily="18" charset="0"/>
                <a:cs typeface="Times New Roman" pitchFamily="18" charset="0"/>
              </a:rPr>
              <a:t>Three basic groups of predisposing factors are most often cited</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2400" dirty="0">
              <a:latin typeface="Palatino Linotype" pitchFamily="18" charset="0"/>
              <a:cs typeface="Times New Roman" pitchFamily="18" charset="0"/>
            </a:endParaRPr>
          </a:p>
          <a:p>
            <a:pPr lvl="1">
              <a:lnSpc>
                <a:spcPct val="100000"/>
              </a:lnSpc>
            </a:pPr>
            <a:r>
              <a:rPr lang="en-US" dirty="0">
                <a:latin typeface="Palatino Linotype" pitchFamily="18" charset="0"/>
                <a:cs typeface="Times New Roman" pitchFamily="18" charset="0"/>
              </a:rPr>
              <a:t>Eustachian tube </a:t>
            </a:r>
            <a:r>
              <a:rPr lang="en-US" dirty="0" smtClean="0">
                <a:latin typeface="Palatino Linotype" pitchFamily="18" charset="0"/>
                <a:cs typeface="Times New Roman" pitchFamily="18" charset="0"/>
              </a:rPr>
              <a:t>dysfunction</a:t>
            </a:r>
          </a:p>
          <a:p>
            <a:pPr lvl="1">
              <a:lnSpc>
                <a:spcPct val="100000"/>
              </a:lnSpc>
            </a:pPr>
            <a:endParaRPr lang="sr-Cyrl-CS" dirty="0">
              <a:latin typeface="Palatino Linotype" pitchFamily="18" charset="0"/>
              <a:cs typeface="Times New Roman" pitchFamily="18" charset="0"/>
            </a:endParaRPr>
          </a:p>
          <a:p>
            <a:pPr lvl="1">
              <a:lnSpc>
                <a:spcPct val="100000"/>
              </a:lnSpc>
            </a:pPr>
            <a:r>
              <a:rPr lang="en-US" dirty="0">
                <a:latin typeface="Palatino Linotype" pitchFamily="18" charset="0"/>
                <a:cs typeface="Times New Roman" pitchFamily="18" charset="0"/>
              </a:rPr>
              <a:t>Infection and irrational use of </a:t>
            </a:r>
            <a:r>
              <a:rPr lang="en-US" dirty="0" smtClean="0">
                <a:latin typeface="Palatino Linotype" pitchFamily="18" charset="0"/>
                <a:cs typeface="Times New Roman" pitchFamily="18" charset="0"/>
              </a:rPr>
              <a:t>antibiotics</a:t>
            </a:r>
          </a:p>
          <a:p>
            <a:pPr lvl="1">
              <a:lnSpc>
                <a:spcPct val="100000"/>
              </a:lnSpc>
            </a:pPr>
            <a:endParaRPr lang="en-US" dirty="0">
              <a:latin typeface="Palatino Linotype" pitchFamily="18" charset="0"/>
              <a:cs typeface="Times New Roman" pitchFamily="18" charset="0"/>
            </a:endParaRPr>
          </a:p>
          <a:p>
            <a:pPr lvl="1">
              <a:lnSpc>
                <a:spcPct val="100000"/>
              </a:lnSpc>
            </a:pPr>
            <a:r>
              <a:rPr lang="en-US" dirty="0">
                <a:latin typeface="Palatino Linotype" pitchFamily="18" charset="0"/>
                <a:cs typeface="Times New Roman" pitchFamily="18" charset="0"/>
              </a:rPr>
              <a:t>Disorder of local and general </a:t>
            </a:r>
            <a:r>
              <a:rPr lang="en-US" dirty="0" smtClean="0">
                <a:latin typeface="Palatino Linotype" pitchFamily="18" charset="0"/>
                <a:cs typeface="Times New Roman" pitchFamily="18" charset="0"/>
              </a:rPr>
              <a:t>immunity</a:t>
            </a:r>
            <a:endParaRPr lang="en-US" dirty="0">
              <a:latin typeface="Palatino Linotype" pitchFamily="18" charset="0"/>
              <a:cs typeface="Times New Roman" pitchFamily="18" charset="0"/>
            </a:endParaRPr>
          </a:p>
          <a:p>
            <a:pPr>
              <a:lnSpc>
                <a:spcPct val="100000"/>
              </a:lnSpc>
              <a:buFont typeface="Wingdings" pitchFamily="2" charset="2"/>
              <a:buChar char="§"/>
            </a:pPr>
            <a:endParaRPr lang="en-US" sz="2400" dirty="0">
              <a:latin typeface="Palatino Linotype" pitchFamily="18" charset="0"/>
              <a:cs typeface="Times New Roman" pitchFamily="18" charset="0"/>
            </a:endParaRPr>
          </a:p>
        </p:txBody>
      </p:sp>
      <p:sp>
        <p:nvSpPr>
          <p:cNvPr id="4" name="Title 1"/>
          <p:cNvSpPr txBox="1">
            <a:spLocks/>
          </p:cNvSpPr>
          <p:nvPr/>
        </p:nvSpPr>
        <p:spPr>
          <a:xfrm>
            <a:off x="0" y="161924"/>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Secretory otitis media</a:t>
            </a:r>
            <a:endParaRPr lang="en-US" sz="3500" b="1" dirty="0">
              <a:solidFill>
                <a:srgbClr val="000099"/>
              </a:solidFill>
              <a:latin typeface="Palatino Linotype" pitchFamily="18" charset="0"/>
            </a:endParaRPr>
          </a:p>
        </p:txBody>
      </p:sp>
    </p:spTree>
    <p:extLst>
      <p:ext uri="{BB962C8B-B14F-4D97-AF65-F5344CB8AC3E}">
        <p14:creationId xmlns:p14="http://schemas.microsoft.com/office/powerpoint/2010/main" val="135691975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9600" y="1587499"/>
            <a:ext cx="10953750" cy="4556125"/>
          </a:xfrm>
        </p:spPr>
        <p:txBody>
          <a:bodyPr vert="horz" lIns="91440" tIns="45720" rIns="91440" bIns="45720" rtlCol="0">
            <a:normAutofit/>
          </a:bodyPr>
          <a:lstStyle/>
          <a:p>
            <a:pPr>
              <a:buFont typeface="Wingdings" pitchFamily="2" charset="2"/>
              <a:buChar char="§"/>
            </a:pPr>
            <a:r>
              <a:rPr lang="en-US" sz="2400" dirty="0">
                <a:latin typeface="Palatino Linotype" pitchFamily="18" charset="0"/>
                <a:cs typeface="Times New Roman" pitchFamily="18" charset="0"/>
              </a:rPr>
              <a:t>It starts as a viral infection of the upper respiratory tract, and later, in case of lack of the immunity or inadequate therapy, a bacterial superinfection can occur</a:t>
            </a:r>
            <a:r>
              <a:rPr lang="sr-Latn-RS" sz="2400" dirty="0" smtClean="0">
                <a:latin typeface="Palatino Linotype" pitchFamily="18" charset="0"/>
                <a:cs typeface="Times New Roman" pitchFamily="18" charset="0"/>
              </a:rPr>
              <a:t>.</a:t>
            </a:r>
            <a:endParaRPr lang="en-US" sz="2400" dirty="0" smtClean="0">
              <a:latin typeface="Palatino Linotype" pitchFamily="18" charset="0"/>
              <a:cs typeface="Times New Roman" pitchFamily="18" charset="0"/>
            </a:endParaRPr>
          </a:p>
          <a:p>
            <a:pPr>
              <a:buFont typeface="Wingdings" pitchFamily="2" charset="2"/>
              <a:buChar char="§"/>
            </a:pPr>
            <a:endParaRPr lang="x-none" sz="2400" dirty="0">
              <a:latin typeface="Palatino Linotype" pitchFamily="18" charset="0"/>
              <a:cs typeface="Times New Roman" pitchFamily="18" charset="0"/>
            </a:endParaRPr>
          </a:p>
          <a:p>
            <a:pPr>
              <a:buFont typeface="Wingdings" pitchFamily="2" charset="2"/>
              <a:buChar char="§"/>
            </a:pPr>
            <a:r>
              <a:rPr lang="en-US" sz="2400" dirty="0">
                <a:latin typeface="Palatino Linotype" pitchFamily="18" charset="0"/>
                <a:cs typeface="Times New Roman" pitchFamily="18" charset="0"/>
              </a:rPr>
              <a:t>The most common route of spread of infection is </a:t>
            </a:r>
            <a:r>
              <a:rPr lang="en-US" sz="2400" dirty="0" err="1">
                <a:latin typeface="Palatino Linotype" pitchFamily="18" charset="0"/>
                <a:cs typeface="Times New Roman" pitchFamily="18" charset="0"/>
              </a:rPr>
              <a:t>rhinogenic</a:t>
            </a:r>
            <a:r>
              <a:rPr lang="en-US" sz="2400" dirty="0">
                <a:latin typeface="Palatino Linotype" pitchFamily="18" charset="0"/>
                <a:cs typeface="Times New Roman" pitchFamily="18" charset="0"/>
              </a:rPr>
              <a:t>. Usually, AOM ends at the level of a viral infection and in most cases it resolves spontaneously</a:t>
            </a:r>
            <a:r>
              <a:rPr lang="x-none" sz="2400" smtClean="0">
                <a:latin typeface="Palatino Linotype" pitchFamily="18" charset="0"/>
                <a:cs typeface="Times New Roman" pitchFamily="18" charset="0"/>
              </a:rPr>
              <a:t>.</a:t>
            </a:r>
            <a:endParaRPr lang="en-US" sz="2400" dirty="0" smtClean="0">
              <a:latin typeface="Palatino Linotype" pitchFamily="18" charset="0"/>
              <a:cs typeface="Times New Roman" pitchFamily="18" charset="0"/>
            </a:endParaRPr>
          </a:p>
          <a:p>
            <a:pPr>
              <a:buFont typeface="Wingdings" pitchFamily="2" charset="2"/>
              <a:buChar char="§"/>
            </a:pPr>
            <a:endParaRPr lang="x-none" sz="2400" dirty="0">
              <a:latin typeface="Palatino Linotype" pitchFamily="18" charset="0"/>
              <a:cs typeface="Times New Roman" pitchFamily="18" charset="0"/>
            </a:endParaRPr>
          </a:p>
          <a:p>
            <a:pPr>
              <a:buFont typeface="Wingdings" pitchFamily="2" charset="2"/>
              <a:buChar char="§"/>
            </a:pPr>
            <a:r>
              <a:rPr lang="en-US" sz="2400" dirty="0">
                <a:latin typeface="Palatino Linotype" pitchFamily="18" charset="0"/>
                <a:cs typeface="Times New Roman" pitchFamily="18" charset="0"/>
              </a:rPr>
              <a:t>Inflammation is less often caused by infection from the external environment through a perforated tympanic membrane after an injury or by </a:t>
            </a:r>
            <a:r>
              <a:rPr lang="en-US" sz="2400" dirty="0" err="1">
                <a:latin typeface="Palatino Linotype" pitchFamily="18" charset="0"/>
                <a:cs typeface="Times New Roman" pitchFamily="18" charset="0"/>
              </a:rPr>
              <a:t>hematogenous</a:t>
            </a:r>
            <a:r>
              <a:rPr lang="en-US" sz="2400" dirty="0">
                <a:latin typeface="Palatino Linotype" pitchFamily="18" charset="0"/>
                <a:cs typeface="Times New Roman" pitchFamily="18" charset="0"/>
              </a:rPr>
              <a:t> route during infectious diseases</a:t>
            </a:r>
            <a:r>
              <a:rPr lang="sr-Cyrl-RS" sz="2400" dirty="0">
                <a:latin typeface="Palatino Linotype" pitchFamily="18" charset="0"/>
                <a:cs typeface="Times New Roman" pitchFamily="18" charset="0"/>
              </a:rPr>
              <a:t>.</a:t>
            </a:r>
            <a:endParaRPr lang="en-US" sz="2400" dirty="0">
              <a:latin typeface="Palatino Linotype" pitchFamily="18" charset="0"/>
              <a:cs typeface="Times New Roman" pitchFamily="18" charset="0"/>
            </a:endParaRPr>
          </a:p>
        </p:txBody>
      </p:sp>
      <p:sp>
        <p:nvSpPr>
          <p:cNvPr id="4"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smtClean="0">
                <a:solidFill>
                  <a:schemeClr val="tx1"/>
                </a:solidFill>
                <a:latin typeface="Palatino Linotype" pitchFamily="18" charset="0"/>
              </a:rPr>
              <a:t>Etiology of </a:t>
            </a:r>
            <a:r>
              <a:rPr lang="en-US" sz="3500" b="1" dirty="0">
                <a:solidFill>
                  <a:schemeClr val="tx1"/>
                </a:solidFill>
                <a:latin typeface="Palatino Linotype" pitchFamily="18" charset="0"/>
              </a:rPr>
              <a:t>AOM</a:t>
            </a: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p:cNvSpPr>
            <a:spLocks noGrp="1" noChangeArrowheads="1"/>
          </p:cNvSpPr>
          <p:nvPr>
            <p:ph idx="1"/>
          </p:nvPr>
        </p:nvSpPr>
        <p:spPr>
          <a:xfrm>
            <a:off x="609600" y="1600200"/>
            <a:ext cx="10972800" cy="4953000"/>
          </a:xfrm>
        </p:spPr>
        <p:txBody>
          <a:bodyPr vert="horz" lIns="91440" tIns="45720" rIns="91440" bIns="45720" rtlCol="0">
            <a:normAutofit/>
          </a:bodyPr>
          <a:lstStyle/>
          <a:p>
            <a:pPr>
              <a:lnSpc>
                <a:spcPct val="100000"/>
              </a:lnSpc>
              <a:buFont typeface="Wingdings" pitchFamily="2" charset="2"/>
              <a:buChar char="§"/>
            </a:pPr>
            <a:r>
              <a:rPr lang="en-US" sz="2400" dirty="0" err="1">
                <a:latin typeface="Palatino Linotype" pitchFamily="18" charset="0"/>
                <a:cs typeface="Times New Roman" pitchFamily="18" charset="0"/>
              </a:rPr>
              <a:t>Pathoanatomical</a:t>
            </a:r>
            <a:r>
              <a:rPr lang="en-US" sz="2400" dirty="0">
                <a:latin typeface="Palatino Linotype" pitchFamily="18" charset="0"/>
                <a:cs typeface="Times New Roman" pitchFamily="18" charset="0"/>
              </a:rPr>
              <a:t> </a:t>
            </a:r>
            <a:r>
              <a:rPr lang="en-US" sz="2400" dirty="0">
                <a:latin typeface="Palatino Linotype" pitchFamily="18" charset="0"/>
                <a:cs typeface="Times New Roman" pitchFamily="18" charset="0"/>
              </a:rPr>
              <a:t>changes are classified in three stages</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2400" dirty="0" smtClean="0">
              <a:latin typeface="Palatino Linotype" pitchFamily="18" charset="0"/>
              <a:cs typeface="Times New Roman" pitchFamily="18" charset="0"/>
            </a:endParaRPr>
          </a:p>
          <a:p>
            <a:pPr>
              <a:lnSpc>
                <a:spcPct val="100000"/>
              </a:lnSpc>
              <a:buFont typeface="Wingdings" pitchFamily="2" charset="2"/>
              <a:buChar char="§"/>
            </a:pPr>
            <a:endParaRPr lang="hr-HR" sz="800" dirty="0">
              <a:latin typeface="Palatino Linotype" pitchFamily="18" charset="0"/>
              <a:cs typeface="Times New Roman" pitchFamily="18" charset="0"/>
            </a:endParaRPr>
          </a:p>
          <a:p>
            <a:pPr lvl="1">
              <a:lnSpc>
                <a:spcPct val="100000"/>
              </a:lnSpc>
            </a:pPr>
            <a:r>
              <a:rPr lang="en-US" b="1" dirty="0" smtClean="0">
                <a:solidFill>
                  <a:schemeClr val="accent1"/>
                </a:solidFill>
                <a:latin typeface="Palatino Linotype" pitchFamily="18" charset="0"/>
                <a:cs typeface="Times New Roman" pitchFamily="18" charset="0"/>
              </a:rPr>
              <a:t>INITIAL </a:t>
            </a:r>
            <a:r>
              <a:rPr lang="en-US" b="1" dirty="0">
                <a:solidFill>
                  <a:schemeClr val="accent1"/>
                </a:solidFill>
                <a:latin typeface="Palatino Linotype" pitchFamily="18" charset="0"/>
                <a:cs typeface="Times New Roman" pitchFamily="18" charset="0"/>
              </a:rPr>
              <a:t>STAGE </a:t>
            </a:r>
            <a:r>
              <a:rPr lang="hr-HR" dirty="0">
                <a:latin typeface="Palatino Linotype" pitchFamily="18" charset="0"/>
                <a:cs typeface="Times New Roman" pitchFamily="18" charset="0"/>
              </a:rPr>
              <a:t>- </a:t>
            </a:r>
            <a:r>
              <a:rPr lang="en-US" dirty="0">
                <a:latin typeface="Palatino Linotype" pitchFamily="18" charset="0"/>
                <a:cs typeface="Times New Roman" pitchFamily="18" charset="0"/>
              </a:rPr>
              <a:t>metaplasia of the middle ear mucosa into secretory </a:t>
            </a:r>
            <a:r>
              <a:rPr lang="en-US" dirty="0" smtClean="0">
                <a:latin typeface="Palatino Linotype" pitchFamily="18" charset="0"/>
                <a:cs typeface="Times New Roman" pitchFamily="18" charset="0"/>
              </a:rPr>
              <a:t>mucosa</a:t>
            </a:r>
          </a:p>
          <a:p>
            <a:pPr lvl="1">
              <a:lnSpc>
                <a:spcPct val="100000"/>
              </a:lnSpc>
            </a:pPr>
            <a:endParaRPr lang="sr-Latn-CS" dirty="0">
              <a:latin typeface="Palatino Linotype" pitchFamily="18" charset="0"/>
              <a:cs typeface="Times New Roman" pitchFamily="18" charset="0"/>
            </a:endParaRPr>
          </a:p>
          <a:p>
            <a:pPr lvl="1">
              <a:lnSpc>
                <a:spcPct val="100000"/>
              </a:lnSpc>
            </a:pPr>
            <a:r>
              <a:rPr lang="en-US" b="1" dirty="0" smtClean="0">
                <a:solidFill>
                  <a:schemeClr val="accent1"/>
                </a:solidFill>
                <a:latin typeface="Palatino Linotype" pitchFamily="18" charset="0"/>
                <a:cs typeface="Times New Roman" pitchFamily="18" charset="0"/>
              </a:rPr>
              <a:t>SECRETORY </a:t>
            </a:r>
            <a:r>
              <a:rPr lang="en-US" b="1" dirty="0">
                <a:solidFill>
                  <a:schemeClr val="accent1"/>
                </a:solidFill>
                <a:latin typeface="Palatino Linotype" pitchFamily="18" charset="0"/>
                <a:cs typeface="Times New Roman" pitchFamily="18" charset="0"/>
              </a:rPr>
              <a:t>STAGE </a:t>
            </a:r>
            <a:r>
              <a:rPr lang="en-US" dirty="0">
                <a:latin typeface="Palatino Linotype" pitchFamily="18" charset="0"/>
                <a:cs typeface="Times New Roman" pitchFamily="18" charset="0"/>
              </a:rPr>
              <a:t>- </a:t>
            </a:r>
            <a:r>
              <a:rPr lang="en-US" dirty="0">
                <a:latin typeface="Palatino Linotype" pitchFamily="18" charset="0"/>
                <a:cs typeface="Times New Roman" pitchFamily="18" charset="0"/>
              </a:rPr>
              <a:t>increase in the density of mucous glands and goblet </a:t>
            </a:r>
            <a:r>
              <a:rPr lang="en-US" dirty="0" smtClean="0">
                <a:latin typeface="Palatino Linotype" pitchFamily="18" charset="0"/>
                <a:cs typeface="Times New Roman" pitchFamily="18" charset="0"/>
              </a:rPr>
              <a:t>cells</a:t>
            </a:r>
          </a:p>
          <a:p>
            <a:pPr lvl="1">
              <a:lnSpc>
                <a:spcPct val="100000"/>
              </a:lnSpc>
            </a:pPr>
            <a:endParaRPr lang="hr-HR" dirty="0">
              <a:latin typeface="Palatino Linotype" pitchFamily="18" charset="0"/>
              <a:cs typeface="Times New Roman" pitchFamily="18" charset="0"/>
            </a:endParaRPr>
          </a:p>
          <a:p>
            <a:pPr lvl="1">
              <a:lnSpc>
                <a:spcPct val="100000"/>
              </a:lnSpc>
            </a:pPr>
            <a:r>
              <a:rPr lang="en-US" b="1" dirty="0" smtClean="0">
                <a:solidFill>
                  <a:schemeClr val="accent1"/>
                </a:solidFill>
                <a:latin typeface="Palatino Linotype" pitchFamily="18" charset="0"/>
                <a:cs typeface="Times New Roman" pitchFamily="18" charset="0"/>
              </a:rPr>
              <a:t>DEGENERATIVE STAGE</a:t>
            </a:r>
            <a:endParaRPr lang="en-US" b="1" dirty="0">
              <a:solidFill>
                <a:schemeClr val="accent1"/>
              </a:solidFill>
              <a:latin typeface="Palatino Linotype" pitchFamily="18" charset="0"/>
              <a:cs typeface="Times New Roman" pitchFamily="18" charset="0"/>
            </a:endParaRPr>
          </a:p>
          <a:p>
            <a:pPr>
              <a:lnSpc>
                <a:spcPct val="100000"/>
              </a:lnSpc>
              <a:buFont typeface="Wingdings" pitchFamily="2" charset="2"/>
              <a:buChar char="§"/>
            </a:pPr>
            <a:endParaRPr lang="en-US" sz="2400" dirty="0">
              <a:latin typeface="Palatino Linotype" pitchFamily="18" charset="0"/>
              <a:cs typeface="Times New Roman" pitchFamily="18" charset="0"/>
            </a:endParaRPr>
          </a:p>
        </p:txBody>
      </p:sp>
      <p:sp>
        <p:nvSpPr>
          <p:cNvPr id="5" name="Title 1"/>
          <p:cNvSpPr txBox="1">
            <a:spLocks/>
          </p:cNvSpPr>
          <p:nvPr/>
        </p:nvSpPr>
        <p:spPr>
          <a:xfrm>
            <a:off x="0" y="161924"/>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Secretory otitis media</a:t>
            </a:r>
            <a:endParaRPr lang="en-US" sz="3500" b="1" dirty="0">
              <a:solidFill>
                <a:srgbClr val="000099"/>
              </a:solidFill>
              <a:latin typeface="Palatino Linotype" pitchFamily="18" charset="0"/>
            </a:endParaRPr>
          </a:p>
        </p:txBody>
      </p:sp>
    </p:spTree>
    <p:extLst>
      <p:ext uri="{BB962C8B-B14F-4D97-AF65-F5344CB8AC3E}">
        <p14:creationId xmlns:p14="http://schemas.microsoft.com/office/powerpoint/2010/main" val="239074039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1" name="Rectangle 3"/>
          <p:cNvSpPr>
            <a:spLocks noGrp="1" noChangeArrowheads="1"/>
          </p:cNvSpPr>
          <p:nvPr>
            <p:ph idx="1"/>
          </p:nvPr>
        </p:nvSpPr>
        <p:spPr>
          <a:xfrm>
            <a:off x="561975" y="1568450"/>
            <a:ext cx="10991850" cy="4584700"/>
          </a:xfrm>
        </p:spPr>
        <p:txBody>
          <a:bodyPr vert="horz" lIns="91440" tIns="45720" rIns="91440" bIns="45720" rtlCol="0">
            <a:normAutofit/>
          </a:bodyPr>
          <a:lstStyle/>
          <a:p>
            <a:pPr marL="228600" lvl="1">
              <a:lnSpc>
                <a:spcPct val="100000"/>
              </a:lnSpc>
              <a:spcBef>
                <a:spcPts val="1000"/>
              </a:spcBef>
              <a:buFont typeface="Wingdings" pitchFamily="2" charset="2"/>
              <a:buChar char="§"/>
            </a:pPr>
            <a:r>
              <a:rPr lang="en-US" dirty="0" smtClean="0">
                <a:latin typeface="Palatino Linotype" pitchFamily="18" charset="0"/>
                <a:cs typeface="Times New Roman" pitchFamily="18" charset="0"/>
              </a:rPr>
              <a:t>The </a:t>
            </a:r>
            <a:r>
              <a:rPr lang="en-US" dirty="0">
                <a:latin typeface="Palatino Linotype" pitchFamily="18" charset="0"/>
                <a:cs typeface="Times New Roman" pitchFamily="18" charset="0"/>
              </a:rPr>
              <a:t>disease is insidious, develops gradually, without clear symptoms</a:t>
            </a:r>
          </a:p>
          <a:p>
            <a:pPr marL="228600" lvl="1">
              <a:lnSpc>
                <a:spcPct val="100000"/>
              </a:lnSpc>
              <a:spcBef>
                <a:spcPts val="1000"/>
              </a:spcBef>
              <a:buFont typeface="Wingdings" pitchFamily="2" charset="2"/>
              <a:buChar char="§"/>
            </a:pPr>
            <a:endParaRPr lang="en-US" dirty="0">
              <a:latin typeface="Palatino Linotype" pitchFamily="18" charset="0"/>
              <a:cs typeface="Times New Roman" pitchFamily="18" charset="0"/>
            </a:endParaRPr>
          </a:p>
          <a:p>
            <a:pPr marL="228600" lvl="1">
              <a:lnSpc>
                <a:spcPct val="100000"/>
              </a:lnSpc>
              <a:spcBef>
                <a:spcPts val="1000"/>
              </a:spcBef>
              <a:buFont typeface="Wingdings" pitchFamily="2" charset="2"/>
              <a:buChar char="§"/>
            </a:pPr>
            <a:r>
              <a:rPr lang="en-US" dirty="0">
                <a:latin typeface="Palatino Linotype" pitchFamily="18" charset="0"/>
                <a:cs typeface="Times New Roman" pitchFamily="18" charset="0"/>
              </a:rPr>
              <a:t>25% of children have normal hearing</a:t>
            </a:r>
          </a:p>
          <a:p>
            <a:pPr marL="228600" lvl="1">
              <a:lnSpc>
                <a:spcPct val="100000"/>
              </a:lnSpc>
              <a:spcBef>
                <a:spcPts val="1000"/>
              </a:spcBef>
              <a:buFont typeface="Wingdings" pitchFamily="2" charset="2"/>
              <a:buChar char="§"/>
            </a:pPr>
            <a:endParaRPr lang="en-US" dirty="0">
              <a:latin typeface="Palatino Linotype" pitchFamily="18" charset="0"/>
              <a:cs typeface="Times New Roman" pitchFamily="18" charset="0"/>
            </a:endParaRPr>
          </a:p>
          <a:p>
            <a:pPr marL="228600" lvl="1">
              <a:lnSpc>
                <a:spcPct val="100000"/>
              </a:lnSpc>
              <a:spcBef>
                <a:spcPts val="1000"/>
              </a:spcBef>
              <a:buFont typeface="Wingdings" pitchFamily="2" charset="2"/>
              <a:buChar char="§"/>
            </a:pPr>
            <a:r>
              <a:rPr lang="en-US" dirty="0">
                <a:latin typeface="Palatino Linotype" pitchFamily="18" charset="0"/>
                <a:cs typeface="Times New Roman" pitchFamily="18" charset="0"/>
              </a:rPr>
              <a:t>The average hearing loss is 27dB</a:t>
            </a:r>
          </a:p>
          <a:p>
            <a:pPr marL="228600" lvl="1">
              <a:lnSpc>
                <a:spcPct val="100000"/>
              </a:lnSpc>
              <a:spcBef>
                <a:spcPts val="1000"/>
              </a:spcBef>
              <a:buFont typeface="Wingdings" pitchFamily="2" charset="2"/>
              <a:buChar char="§"/>
            </a:pPr>
            <a:endParaRPr lang="en-US" dirty="0">
              <a:latin typeface="Palatino Linotype" pitchFamily="18" charset="0"/>
              <a:cs typeface="Times New Roman" pitchFamily="18" charset="0"/>
            </a:endParaRPr>
          </a:p>
          <a:p>
            <a:pPr marL="228600" lvl="1">
              <a:lnSpc>
                <a:spcPct val="100000"/>
              </a:lnSpc>
              <a:spcBef>
                <a:spcPts val="1000"/>
              </a:spcBef>
              <a:buFont typeface="Wingdings" pitchFamily="2" charset="2"/>
              <a:buChar char="§"/>
            </a:pPr>
            <a:r>
              <a:rPr lang="en-US" dirty="0">
                <a:latin typeface="Palatino Linotype" pitchFamily="18" charset="0"/>
                <a:cs typeface="Times New Roman" pitchFamily="18" charset="0"/>
              </a:rPr>
              <a:t>The disease can be diagnosed very late, when the functional and anatomical changes are irreversible</a:t>
            </a:r>
          </a:p>
          <a:p>
            <a:pPr>
              <a:lnSpc>
                <a:spcPct val="100000"/>
              </a:lnSpc>
              <a:buFont typeface="Wingdings" pitchFamily="2" charset="2"/>
              <a:buChar char="§"/>
            </a:pPr>
            <a:endParaRPr lang="en-US" sz="2400" dirty="0">
              <a:latin typeface="Palatino Linotype" pitchFamily="18" charset="0"/>
              <a:cs typeface="Times New Roman" pitchFamily="18" charset="0"/>
            </a:endParaRPr>
          </a:p>
        </p:txBody>
      </p:sp>
      <p:sp>
        <p:nvSpPr>
          <p:cNvPr id="5" name="Title 1"/>
          <p:cNvSpPr txBox="1">
            <a:spLocks/>
          </p:cNvSpPr>
          <p:nvPr/>
        </p:nvSpPr>
        <p:spPr>
          <a:xfrm>
            <a:off x="0" y="161924"/>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chemeClr val="tx1"/>
                </a:solidFill>
                <a:latin typeface="Palatino Linotype" pitchFamily="18" charset="0"/>
              </a:rPr>
              <a:t>Clinical </a:t>
            </a:r>
            <a:r>
              <a:rPr lang="en-US" sz="3500" b="1" dirty="0" smtClean="0">
                <a:solidFill>
                  <a:schemeClr val="tx1"/>
                </a:solidFill>
                <a:latin typeface="Palatino Linotype" pitchFamily="18" charset="0"/>
              </a:rPr>
              <a:t>presentation</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377329408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3"/>
          <p:cNvSpPr>
            <a:spLocks noGrp="1" noChangeArrowheads="1"/>
          </p:cNvSpPr>
          <p:nvPr>
            <p:ph idx="1"/>
          </p:nvPr>
        </p:nvSpPr>
        <p:spPr>
          <a:xfrm>
            <a:off x="609600" y="1606549"/>
            <a:ext cx="10953750" cy="4518025"/>
          </a:xfrm>
        </p:spPr>
        <p:txBody>
          <a:bodyPr vert="horz" lIns="91440" tIns="45720" rIns="91440" bIns="45720" rtlCol="0">
            <a:normAutofit/>
          </a:bodyPr>
          <a:lstStyle/>
          <a:p>
            <a:pPr>
              <a:lnSpc>
                <a:spcPct val="100000"/>
              </a:lnSpc>
              <a:buFont typeface="Wingdings" pitchFamily="2" charset="2"/>
              <a:buChar char="§"/>
            </a:pPr>
            <a:r>
              <a:rPr lang="en-US" sz="2400" dirty="0" smtClean="0">
                <a:latin typeface="Palatino Linotype" pitchFamily="18" charset="0"/>
                <a:cs typeface="Times New Roman" pitchFamily="18" charset="0"/>
              </a:rPr>
              <a:t>Hearing </a:t>
            </a:r>
            <a:r>
              <a:rPr lang="en-US" sz="2400" dirty="0">
                <a:latin typeface="Palatino Linotype" pitchFamily="18" charset="0"/>
                <a:cs typeface="Times New Roman" pitchFamily="18" charset="0"/>
              </a:rPr>
              <a:t>loss as a dominant symptom is usually revealed indirectly</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Parents notice that children do not respond to their calls, that they turn up the volume of the television</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The </a:t>
            </a:r>
            <a:r>
              <a:rPr lang="en-US" sz="2400" dirty="0">
                <a:latin typeface="Palatino Linotype" pitchFamily="18" charset="0"/>
                <a:cs typeface="Times New Roman" pitchFamily="18" charset="0"/>
              </a:rPr>
              <a:t>lip-reading ability develops </a:t>
            </a:r>
            <a:r>
              <a:rPr lang="en-US" sz="2400" dirty="0">
                <a:latin typeface="Palatino Linotype" pitchFamily="18" charset="0"/>
                <a:cs typeface="Times New Roman" pitchFamily="18" charset="0"/>
              </a:rPr>
              <a:t>spontaneously, so sometimes severe hearing loss is not noticed for a long time. Vocabulary as well as speech development </a:t>
            </a:r>
            <a:r>
              <a:rPr lang="en-US" sz="2400" dirty="0">
                <a:latin typeface="Palatino Linotype" pitchFamily="18" charset="0"/>
                <a:cs typeface="Times New Roman" pitchFamily="18" charset="0"/>
              </a:rPr>
              <a:t>is impaired</a:t>
            </a:r>
            <a:r>
              <a:rPr lang="hr-HR" sz="2400" dirty="0">
                <a:latin typeface="Palatino Linotype" pitchFamily="18" charset="0"/>
                <a:cs typeface="Times New Roman" pitchFamily="18" charset="0"/>
              </a:rPr>
              <a:t>. </a:t>
            </a:r>
            <a:endParaRPr lang="en-US" sz="2400" dirty="0" smtClean="0">
              <a:latin typeface="Palatino Linotype" pitchFamily="18" charset="0"/>
              <a:cs typeface="Times New Roman" pitchFamily="18" charset="0"/>
            </a:endParaRPr>
          </a:p>
          <a:p>
            <a:pPr>
              <a:lnSpc>
                <a:spcPct val="100000"/>
              </a:lnSpc>
              <a:buFont typeface="Wingdings" pitchFamily="2" charset="2"/>
              <a:buChar char="§"/>
            </a:pPr>
            <a:endParaRPr lang="hr-HR"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In kindergarten, later in school, children achieve less success, up to a complete lag in intellectual development.</a:t>
            </a:r>
          </a:p>
          <a:p>
            <a:pPr>
              <a:lnSpc>
                <a:spcPct val="100000"/>
              </a:lnSpc>
              <a:buFont typeface="Wingdings" pitchFamily="2" charset="2"/>
              <a:buChar char="§"/>
            </a:pPr>
            <a:endParaRPr lang="hr-HR" sz="2400" dirty="0">
              <a:latin typeface="Palatino Linotype" pitchFamily="18" charset="0"/>
              <a:cs typeface="Times New Roman" pitchFamily="18" charset="0"/>
            </a:endParaRPr>
          </a:p>
        </p:txBody>
      </p:sp>
      <p:sp>
        <p:nvSpPr>
          <p:cNvPr id="5" name="Title 1"/>
          <p:cNvSpPr txBox="1">
            <a:spLocks/>
          </p:cNvSpPr>
          <p:nvPr/>
        </p:nvSpPr>
        <p:spPr>
          <a:xfrm>
            <a:off x="0" y="161924"/>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chemeClr val="tx1"/>
                </a:solidFill>
                <a:latin typeface="Palatino Linotype" pitchFamily="18" charset="0"/>
              </a:rPr>
              <a:t>Clinical </a:t>
            </a:r>
            <a:r>
              <a:rPr lang="en-US" sz="3500" b="1" dirty="0" smtClean="0">
                <a:solidFill>
                  <a:schemeClr val="tx1"/>
                </a:solidFill>
                <a:latin typeface="Palatino Linotype" pitchFamily="18" charset="0"/>
              </a:rPr>
              <a:t>presentation</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265316094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1" name="Rectangle 3"/>
          <p:cNvSpPr>
            <a:spLocks noGrp="1" noChangeArrowheads="1"/>
          </p:cNvSpPr>
          <p:nvPr>
            <p:ph idx="1"/>
          </p:nvPr>
        </p:nvSpPr>
        <p:spPr>
          <a:xfrm>
            <a:off x="600075" y="1577974"/>
            <a:ext cx="10991850" cy="4575175"/>
          </a:xfrm>
        </p:spPr>
        <p:txBody>
          <a:bodyPr vert="horz" lIns="91440" tIns="45720" rIns="91440" bIns="45720" rtlCol="0">
            <a:normAutofit/>
          </a:bodyPr>
          <a:lstStyle/>
          <a:p>
            <a:pPr>
              <a:lnSpc>
                <a:spcPct val="100000"/>
              </a:lnSpc>
              <a:buFont typeface="Wingdings" pitchFamily="2" charset="2"/>
              <a:buChar char="§"/>
            </a:pPr>
            <a:r>
              <a:rPr lang="en-US" sz="2400" dirty="0" smtClean="0">
                <a:latin typeface="Palatino Linotype" pitchFamily="18" charset="0"/>
                <a:cs typeface="Times New Roman" pitchFamily="18" charset="0"/>
              </a:rPr>
              <a:t>Older </a:t>
            </a:r>
            <a:r>
              <a:rPr lang="en-US" sz="2400" dirty="0">
                <a:latin typeface="Palatino Linotype" pitchFamily="18" charset="0"/>
                <a:cs typeface="Times New Roman" pitchFamily="18" charset="0"/>
              </a:rPr>
              <a:t>children complain of "pressure" in the ears, which can sometimes take on the character of mild pain</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They also complain of noises in the </a:t>
            </a:r>
            <a:r>
              <a:rPr lang="en-US" sz="2400" dirty="0" smtClean="0">
                <a:latin typeface="Palatino Linotype" pitchFamily="18" charset="0"/>
                <a:cs typeface="Times New Roman" pitchFamily="18" charset="0"/>
              </a:rPr>
              <a:t>ear.</a:t>
            </a:r>
          </a:p>
          <a:p>
            <a:pPr>
              <a:lnSpc>
                <a:spcPct val="100000"/>
              </a:lnSpc>
              <a:buFont typeface="Wingdings" pitchFamily="2" charset="2"/>
              <a:buChar char="§"/>
            </a:pPr>
            <a:endParaRPr lang="en-US"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Such </a:t>
            </a:r>
            <a:r>
              <a:rPr lang="en-US" sz="2400" dirty="0">
                <a:latin typeface="Palatino Linotype" pitchFamily="18" charset="0"/>
                <a:cs typeface="Times New Roman" pitchFamily="18" charset="0"/>
              </a:rPr>
              <a:t>children are more prone to middle ear </a:t>
            </a:r>
            <a:r>
              <a:rPr lang="en-US" sz="2400" dirty="0">
                <a:latin typeface="Palatino Linotype" pitchFamily="18" charset="0"/>
                <a:cs typeface="Times New Roman" pitchFamily="18" charset="0"/>
              </a:rPr>
              <a:t>infections.</a:t>
            </a:r>
            <a:endParaRPr lang="en-US" sz="2400" dirty="0">
              <a:latin typeface="Palatino Linotype" pitchFamily="18" charset="0"/>
              <a:cs typeface="Times New Roman" pitchFamily="18" charset="0"/>
            </a:endParaRPr>
          </a:p>
          <a:p>
            <a:pPr>
              <a:lnSpc>
                <a:spcPct val="100000"/>
              </a:lnSpc>
              <a:buFont typeface="Wingdings" pitchFamily="2" charset="2"/>
              <a:buChar char="§"/>
            </a:pPr>
            <a:endParaRPr lang="en-US" sz="2400" dirty="0">
              <a:latin typeface="Palatino Linotype" pitchFamily="18" charset="0"/>
              <a:cs typeface="Times New Roman" pitchFamily="18" charset="0"/>
            </a:endParaRPr>
          </a:p>
        </p:txBody>
      </p:sp>
      <p:sp>
        <p:nvSpPr>
          <p:cNvPr id="5" name="Title 1"/>
          <p:cNvSpPr txBox="1">
            <a:spLocks/>
          </p:cNvSpPr>
          <p:nvPr/>
        </p:nvSpPr>
        <p:spPr>
          <a:xfrm>
            <a:off x="0" y="161924"/>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chemeClr val="tx1"/>
                </a:solidFill>
                <a:latin typeface="Palatino Linotype" pitchFamily="18" charset="0"/>
              </a:rPr>
              <a:t>Clinical </a:t>
            </a:r>
            <a:r>
              <a:rPr lang="en-US" sz="3500" b="1" dirty="0" smtClean="0">
                <a:solidFill>
                  <a:schemeClr val="tx1"/>
                </a:solidFill>
                <a:latin typeface="Palatino Linotype" pitchFamily="18" charset="0"/>
              </a:rPr>
              <a:t>presentation</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200628264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3"/>
          <p:cNvSpPr>
            <a:spLocks noGrp="1" noChangeArrowheads="1"/>
          </p:cNvSpPr>
          <p:nvPr>
            <p:ph idx="1"/>
          </p:nvPr>
        </p:nvSpPr>
        <p:spPr>
          <a:xfrm>
            <a:off x="609600" y="1047750"/>
            <a:ext cx="10972800" cy="5619750"/>
          </a:xfrm>
        </p:spPr>
        <p:txBody>
          <a:bodyPr vert="horz" lIns="91440" tIns="45720" rIns="91440" bIns="45720" rtlCol="0">
            <a:normAutofit lnSpcReduction="10000"/>
          </a:bodyPr>
          <a:lstStyle/>
          <a:p>
            <a:pPr>
              <a:lnSpc>
                <a:spcPct val="100000"/>
              </a:lnSpc>
              <a:buFont typeface="Wingdings" pitchFamily="2" charset="2"/>
              <a:buChar char="§"/>
            </a:pPr>
            <a:r>
              <a:rPr lang="en-US" sz="2400" dirty="0" smtClean="0">
                <a:latin typeface="Palatino Linotype" pitchFamily="18" charset="0"/>
                <a:cs typeface="Times New Roman" pitchFamily="18" charset="0"/>
              </a:rPr>
              <a:t>Anamnesis</a:t>
            </a:r>
          </a:p>
          <a:p>
            <a:pPr>
              <a:lnSpc>
                <a:spcPct val="100000"/>
              </a:lnSpc>
              <a:buFont typeface="Wingdings" pitchFamily="2" charset="2"/>
              <a:buChar char="§"/>
            </a:pPr>
            <a:endParaRPr lang="hr-HR" sz="800" dirty="0">
              <a:latin typeface="Palatino Linotype" pitchFamily="18" charset="0"/>
              <a:cs typeface="Times New Roman" pitchFamily="18" charset="0"/>
            </a:endParaRPr>
          </a:p>
          <a:p>
            <a:pPr>
              <a:lnSpc>
                <a:spcPct val="100000"/>
              </a:lnSpc>
              <a:buFont typeface="Wingdings" pitchFamily="2" charset="2"/>
              <a:buChar char="§"/>
            </a:pPr>
            <a:r>
              <a:rPr lang="en-US" sz="2400" b="1" dirty="0" err="1">
                <a:solidFill>
                  <a:schemeClr val="accent1"/>
                </a:solidFill>
                <a:latin typeface="Palatino Linotype" pitchFamily="18" charset="0"/>
                <a:cs typeface="Times New Roman" pitchFamily="18" charset="0"/>
              </a:rPr>
              <a:t>Otoscopy</a:t>
            </a:r>
            <a:r>
              <a:rPr lang="en-US" sz="2400" b="1" dirty="0">
                <a:solidFill>
                  <a:schemeClr val="accent1"/>
                </a:solidFill>
                <a:latin typeface="Palatino Linotype" pitchFamily="18" charset="0"/>
                <a:cs typeface="Times New Roman" pitchFamily="18" charset="0"/>
              </a:rPr>
              <a:t> </a:t>
            </a:r>
            <a:r>
              <a:rPr lang="hr-HR" sz="2400" b="1" dirty="0">
                <a:solidFill>
                  <a:schemeClr val="accent1"/>
                </a:solidFill>
                <a:latin typeface="Palatino Linotype" pitchFamily="18" charset="0"/>
                <a:cs typeface="Times New Roman" pitchFamily="18" charset="0"/>
              </a:rPr>
              <a:t>-  </a:t>
            </a:r>
            <a:r>
              <a:rPr lang="en-US" sz="2400" dirty="0" smtClean="0">
                <a:latin typeface="Palatino Linotype" pitchFamily="18" charset="0"/>
                <a:cs typeface="Times New Roman" pitchFamily="18" charset="0"/>
              </a:rPr>
              <a:t>Retracted </a:t>
            </a:r>
            <a:r>
              <a:rPr lang="en-US" sz="2400" dirty="0">
                <a:latin typeface="Palatino Linotype" pitchFamily="18" charset="0"/>
                <a:cs typeface="Times New Roman" pitchFamily="18" charset="0"/>
              </a:rPr>
              <a:t>tympanic membrane</a:t>
            </a:r>
            <a:r>
              <a:rPr lang="hr-HR" sz="2400" dirty="0">
                <a:latin typeface="Palatino Linotype" pitchFamily="18" charset="0"/>
                <a:cs typeface="Times New Roman" pitchFamily="18" charset="0"/>
              </a:rPr>
              <a:t>, </a:t>
            </a:r>
            <a:r>
              <a:rPr lang="en-US" sz="2400" dirty="0" smtClean="0">
                <a:latin typeface="Palatino Linotype" pitchFamily="18" charset="0"/>
                <a:cs typeface="Times New Roman" pitchFamily="18" charset="0"/>
              </a:rPr>
              <a:t>the </a:t>
            </a:r>
            <a:r>
              <a:rPr lang="en-US" sz="2400" dirty="0">
                <a:latin typeface="Palatino Linotype" pitchFamily="18" charset="0"/>
                <a:cs typeface="Times New Roman" pitchFamily="18" charset="0"/>
              </a:rPr>
              <a:t>color is variable, from the normal pearly-grey, to red, even green, but never the bright red </a:t>
            </a:r>
            <a:r>
              <a:rPr lang="en-US" sz="2400" dirty="0">
                <a:latin typeface="Palatino Linotype" pitchFamily="18" charset="0"/>
                <a:cs typeface="Times New Roman" pitchFamily="18" charset="0"/>
              </a:rPr>
              <a:t>as in acute inflammation</a:t>
            </a:r>
            <a:r>
              <a:rPr lang="hr-HR" sz="2400" dirty="0">
                <a:latin typeface="Palatino Linotype" pitchFamily="18" charset="0"/>
                <a:cs typeface="Times New Roman" pitchFamily="18" charset="0"/>
              </a:rPr>
              <a:t>. </a:t>
            </a:r>
            <a:endParaRPr lang="en-US" sz="2400" dirty="0" smtClean="0">
              <a:latin typeface="Palatino Linotype" pitchFamily="18" charset="0"/>
              <a:cs typeface="Times New Roman" pitchFamily="18" charset="0"/>
            </a:endParaRPr>
          </a:p>
          <a:p>
            <a:pPr>
              <a:lnSpc>
                <a:spcPct val="100000"/>
              </a:lnSpc>
              <a:buFont typeface="Wingdings" pitchFamily="2" charset="2"/>
              <a:buChar char="§"/>
            </a:pPr>
            <a:endParaRPr lang="en-US" sz="800" dirty="0" smtClean="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Pure-tone audiometry should not be performed in children under three years of </a:t>
            </a:r>
            <a:r>
              <a:rPr lang="en-US" sz="2400" dirty="0" smtClean="0">
                <a:latin typeface="Palatino Linotype" pitchFamily="18" charset="0"/>
                <a:cs typeface="Times New Roman" pitchFamily="18" charset="0"/>
              </a:rPr>
              <a:t>age</a:t>
            </a:r>
            <a:endParaRPr lang="en-US" sz="2400" dirty="0">
              <a:latin typeface="Palatino Linotype" pitchFamily="18" charset="0"/>
              <a:cs typeface="Times New Roman" pitchFamily="18" charset="0"/>
            </a:endParaRPr>
          </a:p>
          <a:p>
            <a:pPr>
              <a:lnSpc>
                <a:spcPct val="100000"/>
              </a:lnSpc>
              <a:buFont typeface="Wingdings" pitchFamily="2" charset="2"/>
              <a:buChar char="§"/>
            </a:pPr>
            <a:endParaRPr lang="en-US"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In older children, audiometry shows a conductive hearing loss, 10-40 dB, the average hearing loss is 27 </a:t>
            </a:r>
            <a:r>
              <a:rPr lang="en-US" sz="2400" dirty="0" err="1">
                <a:latin typeface="Palatino Linotype" pitchFamily="18" charset="0"/>
                <a:cs typeface="Times New Roman" pitchFamily="18" charset="0"/>
              </a:rPr>
              <a:t>dB.</a:t>
            </a:r>
            <a:r>
              <a:rPr lang="en-US" sz="2400" dirty="0">
                <a:latin typeface="Palatino Linotype" pitchFamily="18" charset="0"/>
                <a:cs typeface="Times New Roman" pitchFamily="18" charset="0"/>
              </a:rPr>
              <a:t> </a:t>
            </a:r>
            <a:r>
              <a:rPr lang="en-US" sz="2400" dirty="0" smtClean="0">
                <a:latin typeface="Palatino Linotype" pitchFamily="18" charset="0"/>
                <a:cs typeface="Times New Roman" pitchFamily="18" charset="0"/>
              </a:rPr>
              <a:t> In </a:t>
            </a:r>
            <a:r>
              <a:rPr lang="en-US" sz="2400" dirty="0">
                <a:latin typeface="Palatino Linotype" pitchFamily="18" charset="0"/>
                <a:cs typeface="Times New Roman" pitchFamily="18" charset="0"/>
              </a:rPr>
              <a:t>25% of cases, hearing is normal</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900" dirty="0" smtClean="0">
              <a:latin typeface="Palatino Linotype" pitchFamily="18" charset="0"/>
              <a:cs typeface="Times New Roman" pitchFamily="18" charset="0"/>
            </a:endParaRPr>
          </a:p>
          <a:p>
            <a:pPr>
              <a:lnSpc>
                <a:spcPct val="100000"/>
              </a:lnSpc>
              <a:buFont typeface="Wingdings" pitchFamily="2" charset="2"/>
              <a:buChar char="§"/>
            </a:pPr>
            <a:r>
              <a:rPr lang="en-US" sz="2400" b="1" dirty="0" err="1">
                <a:solidFill>
                  <a:schemeClr val="accent1"/>
                </a:solidFill>
                <a:latin typeface="Palatino Linotype" pitchFamily="18" charset="0"/>
                <a:cs typeface="Times New Roman" pitchFamily="18" charset="0"/>
              </a:rPr>
              <a:t>Timpanometry</a:t>
            </a:r>
            <a:r>
              <a:rPr lang="en-US" sz="2400" b="1" dirty="0">
                <a:solidFill>
                  <a:schemeClr val="accent1"/>
                </a:solidFill>
                <a:latin typeface="Palatino Linotype" pitchFamily="18" charset="0"/>
                <a:cs typeface="Times New Roman" pitchFamily="18" charset="0"/>
              </a:rPr>
              <a:t> -</a:t>
            </a:r>
            <a:r>
              <a:rPr lang="en-US" sz="2400" dirty="0">
                <a:latin typeface="Palatino Linotype" pitchFamily="18" charset="0"/>
                <a:cs typeface="Times New Roman" pitchFamily="18" charset="0"/>
              </a:rPr>
              <a:t> a thickened tympanic membrane leads to a reduction in compliance, the pressure in the middle ear is negative, so we will have a type </a:t>
            </a:r>
            <a:r>
              <a:rPr lang="en-US" sz="2400" b="1" dirty="0">
                <a:solidFill>
                  <a:srgbClr val="FF0000"/>
                </a:solidFill>
                <a:latin typeface="Palatino Linotype" pitchFamily="18" charset="0"/>
                <a:cs typeface="Times New Roman" pitchFamily="18" charset="0"/>
              </a:rPr>
              <a:t>B </a:t>
            </a:r>
            <a:r>
              <a:rPr lang="en-US" sz="2400" b="1" dirty="0" err="1">
                <a:solidFill>
                  <a:srgbClr val="FF0000"/>
                </a:solidFill>
                <a:latin typeface="Palatino Linotype" pitchFamily="18" charset="0"/>
                <a:cs typeface="Times New Roman" pitchFamily="18" charset="0"/>
              </a:rPr>
              <a:t>tympanogram</a:t>
            </a:r>
            <a:r>
              <a:rPr lang="en-US" sz="2400" dirty="0">
                <a:latin typeface="Palatino Linotype" pitchFamily="18" charset="0"/>
                <a:cs typeface="Times New Roman" pitchFamily="18" charset="0"/>
              </a:rPr>
              <a:t>.</a:t>
            </a:r>
          </a:p>
          <a:p>
            <a:pPr>
              <a:lnSpc>
                <a:spcPct val="100000"/>
              </a:lnSpc>
              <a:buFont typeface="Wingdings" pitchFamily="2" charset="2"/>
              <a:buChar char="§"/>
            </a:pPr>
            <a:endParaRPr lang="en-US" sz="2400" dirty="0">
              <a:latin typeface="Palatino Linotype" pitchFamily="18" charset="0"/>
              <a:cs typeface="Times New Roman" pitchFamily="18" charset="0"/>
            </a:endParaRPr>
          </a:p>
          <a:p>
            <a:pPr>
              <a:lnSpc>
                <a:spcPct val="100000"/>
              </a:lnSpc>
              <a:buFont typeface="Wingdings" pitchFamily="2" charset="2"/>
              <a:buChar char="§"/>
            </a:pPr>
            <a:endParaRPr lang="hr-HR" sz="2400" dirty="0">
              <a:latin typeface="Palatino Linotype" pitchFamily="18" charset="0"/>
              <a:cs typeface="Times New Roman" pitchFamily="18" charset="0"/>
            </a:endParaRPr>
          </a:p>
        </p:txBody>
      </p:sp>
      <p:sp>
        <p:nvSpPr>
          <p:cNvPr id="4" name="Title 1"/>
          <p:cNvSpPr txBox="1">
            <a:spLocks/>
          </p:cNvSpPr>
          <p:nvPr/>
        </p:nvSpPr>
        <p:spPr>
          <a:xfrm>
            <a:off x="0" y="161924"/>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chemeClr val="tx1"/>
                </a:solidFill>
                <a:latin typeface="Palatino Linotype" pitchFamily="18" charset="0"/>
              </a:rPr>
              <a:t>Diagnosis</a:t>
            </a:r>
          </a:p>
        </p:txBody>
      </p:sp>
    </p:spTree>
    <p:extLst>
      <p:ext uri="{BB962C8B-B14F-4D97-AF65-F5344CB8AC3E}">
        <p14:creationId xmlns:p14="http://schemas.microsoft.com/office/powerpoint/2010/main" val="72681001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5" descr="glueear1"/>
          <p:cNvPicPr>
            <a:picLocks noChangeAspect="1" noChangeArrowheads="1"/>
          </p:cNvPicPr>
          <p:nvPr/>
        </p:nvPicPr>
        <p:blipFill>
          <a:blip r:embed="rId2" cstate="print"/>
          <a:srcRect/>
          <a:stretch>
            <a:fillRect/>
          </a:stretch>
        </p:blipFill>
        <p:spPr bwMode="auto">
          <a:xfrm>
            <a:off x="0" y="0"/>
            <a:ext cx="12192000" cy="6802438"/>
          </a:xfrm>
          <a:prstGeom prst="rect">
            <a:avLst/>
          </a:prstGeom>
          <a:noFill/>
          <a:ln w="9525">
            <a:noFill/>
            <a:miter lim="800000"/>
            <a:headEnd/>
            <a:tailEnd/>
          </a:ln>
        </p:spPr>
      </p:pic>
    </p:spTree>
    <p:extLst>
      <p:ext uri="{BB962C8B-B14F-4D97-AF65-F5344CB8AC3E}">
        <p14:creationId xmlns:p14="http://schemas.microsoft.com/office/powerpoint/2010/main" val="267476248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4" descr="glueear2"/>
          <p:cNvPicPr>
            <a:picLocks noChangeAspect="1" noChangeArrowheads="1"/>
          </p:cNvPicPr>
          <p:nvPr/>
        </p:nvPicPr>
        <p:blipFill>
          <a:blip r:embed="rId2" cstate="print"/>
          <a:srcRect/>
          <a:stretch>
            <a:fillRect/>
          </a:stretch>
        </p:blipFill>
        <p:spPr bwMode="auto">
          <a:xfrm>
            <a:off x="0" y="0"/>
            <a:ext cx="12192000" cy="6858000"/>
          </a:xfrm>
          <a:prstGeom prst="rect">
            <a:avLst/>
          </a:prstGeom>
          <a:noFill/>
          <a:ln w="9525">
            <a:noFill/>
            <a:miter lim="800000"/>
            <a:headEnd/>
            <a:tailEnd/>
          </a:ln>
        </p:spPr>
      </p:pic>
    </p:spTree>
    <p:extLst>
      <p:ext uri="{BB962C8B-B14F-4D97-AF65-F5344CB8AC3E}">
        <p14:creationId xmlns:p14="http://schemas.microsoft.com/office/powerpoint/2010/main" val="360335017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4" descr="serous-otitis_08052002"/>
          <p:cNvPicPr>
            <a:picLocks noChangeAspect="1" noChangeArrowheads="1"/>
          </p:cNvPicPr>
          <p:nvPr/>
        </p:nvPicPr>
        <p:blipFill>
          <a:blip r:embed="rId2" cstate="print"/>
          <a:srcRect/>
          <a:stretch>
            <a:fillRect/>
          </a:stretch>
        </p:blipFill>
        <p:spPr bwMode="auto">
          <a:xfrm>
            <a:off x="1320800" y="0"/>
            <a:ext cx="10058400" cy="6877050"/>
          </a:xfrm>
          <a:prstGeom prst="rect">
            <a:avLst/>
          </a:prstGeom>
          <a:noFill/>
          <a:ln w="9525">
            <a:noFill/>
            <a:miter lim="800000"/>
            <a:headEnd/>
            <a:tailEnd/>
          </a:ln>
        </p:spPr>
      </p:pic>
    </p:spTree>
    <p:extLst>
      <p:ext uri="{BB962C8B-B14F-4D97-AF65-F5344CB8AC3E}">
        <p14:creationId xmlns:p14="http://schemas.microsoft.com/office/powerpoint/2010/main" val="320333513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4"/>
          <p:cNvPicPr>
            <a:picLocks noChangeAspect="1" noChangeArrowheads="1"/>
          </p:cNvPicPr>
          <p:nvPr/>
        </p:nvPicPr>
        <p:blipFill>
          <a:blip r:embed="rId2" cstate="print"/>
          <a:srcRect/>
          <a:stretch>
            <a:fillRect/>
          </a:stretch>
        </p:blipFill>
        <p:spPr bwMode="auto">
          <a:xfrm>
            <a:off x="2106084" y="152400"/>
            <a:ext cx="8382000" cy="6477000"/>
          </a:xfrm>
          <a:prstGeom prst="rect">
            <a:avLst/>
          </a:prstGeom>
          <a:noFill/>
          <a:ln w="9525">
            <a:noFill/>
            <a:miter lim="800000"/>
            <a:headEnd/>
            <a:tailEnd/>
          </a:ln>
        </p:spPr>
      </p:pic>
    </p:spTree>
    <p:extLst>
      <p:ext uri="{BB962C8B-B14F-4D97-AF65-F5344CB8AC3E}">
        <p14:creationId xmlns:p14="http://schemas.microsoft.com/office/powerpoint/2010/main" val="121124285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3"/>
          <p:cNvSpPr>
            <a:spLocks noGrp="1" noChangeArrowheads="1"/>
          </p:cNvSpPr>
          <p:nvPr>
            <p:ph idx="1"/>
          </p:nvPr>
        </p:nvSpPr>
        <p:spPr>
          <a:xfrm>
            <a:off x="609600" y="1533524"/>
            <a:ext cx="10972800" cy="4657726"/>
          </a:xfrm>
        </p:spPr>
        <p:txBody>
          <a:bodyPr vert="horz" lIns="91440" tIns="45720" rIns="91440" bIns="45720" rtlCol="0">
            <a:normAutofit/>
          </a:bodyPr>
          <a:lstStyle/>
          <a:p>
            <a:pPr>
              <a:lnSpc>
                <a:spcPct val="100000"/>
              </a:lnSpc>
              <a:buFont typeface="Wingdings" pitchFamily="2" charset="2"/>
              <a:buChar char="§"/>
            </a:pPr>
            <a:r>
              <a:rPr lang="hr-HR" sz="2400" dirty="0" smtClean="0">
                <a:latin typeface="Palatino Linotype" pitchFamily="18" charset="0"/>
                <a:cs typeface="Times New Roman" pitchFamily="18" charset="0"/>
              </a:rPr>
              <a:t> </a:t>
            </a:r>
            <a:r>
              <a:rPr lang="en-US" sz="2400" dirty="0" smtClean="0">
                <a:latin typeface="Palatino Linotype" pitchFamily="18" charset="0"/>
                <a:cs typeface="Times New Roman" pitchFamily="18" charset="0"/>
              </a:rPr>
              <a:t>Removal </a:t>
            </a:r>
            <a:r>
              <a:rPr lang="en-US" sz="2400" dirty="0">
                <a:latin typeface="Palatino Linotype" pitchFamily="18" charset="0"/>
                <a:cs typeface="Times New Roman" pitchFamily="18" charset="0"/>
              </a:rPr>
              <a:t>of </a:t>
            </a:r>
            <a:r>
              <a:rPr lang="en-US" sz="2400" dirty="0">
                <a:latin typeface="Palatino Linotype" pitchFamily="18" charset="0"/>
                <a:cs typeface="Times New Roman" pitchFamily="18" charset="0"/>
              </a:rPr>
              <a:t>contributing factors (</a:t>
            </a:r>
            <a:r>
              <a:rPr lang="en-US" sz="2400" dirty="0" err="1">
                <a:latin typeface="Palatino Linotype" pitchFamily="18" charset="0"/>
                <a:cs typeface="Times New Roman" pitchFamily="18" charset="0"/>
              </a:rPr>
              <a:t>rhinosinusitis</a:t>
            </a:r>
            <a:r>
              <a:rPr lang="en-US" sz="2400" dirty="0">
                <a:latin typeface="Palatino Linotype" pitchFamily="18" charset="0"/>
                <a:cs typeface="Times New Roman" pitchFamily="18" charset="0"/>
              </a:rPr>
              <a:t>, </a:t>
            </a:r>
            <a:r>
              <a:rPr lang="en-US" sz="2400" dirty="0">
                <a:latin typeface="Palatino Linotype" pitchFamily="18" charset="0"/>
                <a:cs typeface="Times New Roman" pitchFamily="18" charset="0"/>
              </a:rPr>
              <a:t>allergy, malnutrition, general state of health, poor socioeconomic conditions</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24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Nasal decongestants</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2400" dirty="0">
              <a:latin typeface="Palatino Linotype" pitchFamily="18" charset="0"/>
              <a:cs typeface="Times New Roman" pitchFamily="18" charset="0"/>
            </a:endParaRPr>
          </a:p>
          <a:p>
            <a:pPr>
              <a:lnSpc>
                <a:spcPct val="100000"/>
              </a:lnSpc>
              <a:buFont typeface="Wingdings" pitchFamily="2" charset="2"/>
              <a:buChar char="§"/>
            </a:pPr>
            <a:r>
              <a:rPr lang="en-US" sz="2400" dirty="0" err="1">
                <a:latin typeface="Palatino Linotype" pitchFamily="18" charset="0"/>
                <a:cs typeface="Times New Roman" pitchFamily="18" charset="0"/>
              </a:rPr>
              <a:t>Mucolytics</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24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Corticosteroids</a:t>
            </a:r>
          </a:p>
        </p:txBody>
      </p:sp>
      <p:sp>
        <p:nvSpPr>
          <p:cNvPr id="4" name="Title 1"/>
          <p:cNvSpPr txBox="1">
            <a:spLocks/>
          </p:cNvSpPr>
          <p:nvPr/>
        </p:nvSpPr>
        <p:spPr>
          <a:xfrm>
            <a:off x="0" y="161924"/>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smtClean="0">
                <a:solidFill>
                  <a:schemeClr val="tx1"/>
                </a:solidFill>
                <a:latin typeface="Palatino Linotype" pitchFamily="18" charset="0"/>
              </a:rPr>
              <a:t>Conservative treatment</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10389302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0074" y="1607752"/>
            <a:ext cx="10982325" cy="4545397"/>
          </a:xfrm>
        </p:spPr>
        <p:txBody>
          <a:bodyPr vert="horz" lIns="91440" tIns="45720" rIns="91440" bIns="45720" rtlCol="0">
            <a:normAutofit/>
          </a:bodyPr>
          <a:lstStyle/>
          <a:p>
            <a:pPr>
              <a:buFont typeface="Wingdings" pitchFamily="2" charset="2"/>
              <a:buChar char="§"/>
            </a:pPr>
            <a:r>
              <a:rPr lang="en-US" sz="2400" dirty="0">
                <a:latin typeface="Palatino Linotype" pitchFamily="18" charset="0"/>
                <a:cs typeface="Times New Roman" pitchFamily="18" charset="0"/>
              </a:rPr>
              <a:t>In 80% of children older than one year, the disease resolves spontaneously within 3-4 days</a:t>
            </a:r>
            <a:r>
              <a:rPr lang="en-US" sz="2400" dirty="0" smtClean="0">
                <a:latin typeface="Palatino Linotype" pitchFamily="18" charset="0"/>
                <a:cs typeface="Times New Roman" pitchFamily="18" charset="0"/>
              </a:rPr>
              <a:t>.</a:t>
            </a:r>
          </a:p>
          <a:p>
            <a:pPr>
              <a:buFont typeface="Wingdings" pitchFamily="2" charset="2"/>
              <a:buChar char="§"/>
            </a:pPr>
            <a:endParaRPr lang="en-US" sz="2400" dirty="0">
              <a:latin typeface="Palatino Linotype" pitchFamily="18" charset="0"/>
              <a:cs typeface="Times New Roman" pitchFamily="18" charset="0"/>
            </a:endParaRPr>
          </a:p>
          <a:p>
            <a:pPr>
              <a:buFont typeface="Wingdings" pitchFamily="2" charset="2"/>
              <a:buChar char="§"/>
            </a:pPr>
            <a:r>
              <a:rPr lang="en-US" sz="2400" dirty="0">
                <a:latin typeface="Palatino Linotype" pitchFamily="18" charset="0"/>
                <a:cs typeface="Times New Roman" pitchFamily="18" charset="0"/>
              </a:rPr>
              <a:t>In the other 20% of the cases, the disease progresses due to bacterial superinfection, requires intensive treatment and can cause serious complications</a:t>
            </a:r>
            <a:r>
              <a:rPr lang="sr-Cyrl-RS" sz="2400" dirty="0" smtClean="0">
                <a:latin typeface="Palatino Linotype" pitchFamily="18" charset="0"/>
                <a:cs typeface="Times New Roman" pitchFamily="18" charset="0"/>
              </a:rPr>
              <a:t>.</a:t>
            </a:r>
            <a:endParaRPr lang="en-US" sz="2400" dirty="0" smtClean="0">
              <a:latin typeface="Palatino Linotype" pitchFamily="18" charset="0"/>
              <a:cs typeface="Times New Roman" pitchFamily="18" charset="0"/>
            </a:endParaRPr>
          </a:p>
          <a:p>
            <a:pPr>
              <a:buFont typeface="Wingdings" pitchFamily="2" charset="2"/>
              <a:buChar char="§"/>
            </a:pPr>
            <a:endParaRPr lang="x-none" sz="2400" dirty="0">
              <a:latin typeface="Palatino Linotype" pitchFamily="18" charset="0"/>
              <a:cs typeface="Times New Roman" pitchFamily="18" charset="0"/>
            </a:endParaRPr>
          </a:p>
          <a:p>
            <a:pPr>
              <a:buFont typeface="Wingdings" pitchFamily="2" charset="2"/>
              <a:buChar char="§"/>
            </a:pPr>
            <a:r>
              <a:rPr lang="el-GR" sz="2400" dirty="0">
                <a:latin typeface="Palatino Linotype" pitchFamily="18" charset="0"/>
                <a:cs typeface="Times New Roman" pitchFamily="18" charset="0"/>
              </a:rPr>
              <a:t>β </a:t>
            </a:r>
            <a:r>
              <a:rPr lang="en-US" sz="2400" dirty="0">
                <a:latin typeface="Palatino Linotype" pitchFamily="18" charset="0"/>
                <a:cs typeface="Times New Roman" pitchFamily="18" charset="0"/>
              </a:rPr>
              <a:t>hemolytic streptococcus, </a:t>
            </a:r>
            <a:r>
              <a:rPr lang="en-US" sz="2400" dirty="0" err="1">
                <a:latin typeface="Palatino Linotype" pitchFamily="18" charset="0"/>
                <a:cs typeface="Times New Roman" pitchFamily="18" charset="0"/>
              </a:rPr>
              <a:t>Haemophilus</a:t>
            </a:r>
            <a:r>
              <a:rPr lang="en-US" sz="2400" dirty="0">
                <a:latin typeface="Palatino Linotype" pitchFamily="18" charset="0"/>
                <a:cs typeface="Times New Roman" pitchFamily="18" charset="0"/>
              </a:rPr>
              <a:t> </a:t>
            </a:r>
            <a:r>
              <a:rPr lang="en-US" sz="2400" dirty="0" err="1">
                <a:latin typeface="Palatino Linotype" pitchFamily="18" charset="0"/>
                <a:cs typeface="Times New Roman" pitchFamily="18" charset="0"/>
              </a:rPr>
              <a:t>infuenzae</a:t>
            </a:r>
            <a:r>
              <a:rPr lang="en-US" sz="2400" dirty="0">
                <a:latin typeface="Palatino Linotype" pitchFamily="18" charset="0"/>
                <a:cs typeface="Times New Roman" pitchFamily="18" charset="0"/>
              </a:rPr>
              <a:t>, Streptococcus pneumoniae, Moraxella </a:t>
            </a:r>
            <a:r>
              <a:rPr lang="en-US" sz="2400" dirty="0" err="1">
                <a:latin typeface="Palatino Linotype" pitchFamily="18" charset="0"/>
                <a:cs typeface="Times New Roman" pitchFamily="18" charset="0"/>
              </a:rPr>
              <a:t>catarrhalis</a:t>
            </a:r>
            <a:r>
              <a:rPr lang="sr-Latn-RS" sz="2400" dirty="0">
                <a:latin typeface="Palatino Linotype" pitchFamily="18" charset="0"/>
                <a:cs typeface="Times New Roman" pitchFamily="18" charset="0"/>
              </a:rPr>
              <a:t>.</a:t>
            </a:r>
            <a:endParaRPr lang="en-US" sz="2400" dirty="0">
              <a:latin typeface="Palatino Linotype" pitchFamily="18" charset="0"/>
              <a:cs typeface="Times New Roman" pitchFamily="18" charset="0"/>
            </a:endParaRPr>
          </a:p>
        </p:txBody>
      </p:sp>
      <p:sp>
        <p:nvSpPr>
          <p:cNvPr id="3"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smtClean="0">
                <a:solidFill>
                  <a:schemeClr val="tx1"/>
                </a:solidFill>
                <a:latin typeface="Palatino Linotype" pitchFamily="18" charset="0"/>
              </a:rPr>
              <a:t>Etiology of </a:t>
            </a:r>
            <a:r>
              <a:rPr lang="en-US" sz="3500" b="1" dirty="0">
                <a:solidFill>
                  <a:schemeClr val="tx1"/>
                </a:solidFill>
                <a:latin typeface="Palatino Linotype" pitchFamily="18" charset="0"/>
              </a:rPr>
              <a:t>AOM</a:t>
            </a:r>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3"/>
          <p:cNvSpPr>
            <a:spLocks noGrp="1" noChangeArrowheads="1"/>
          </p:cNvSpPr>
          <p:nvPr>
            <p:ph idx="1"/>
          </p:nvPr>
        </p:nvSpPr>
        <p:spPr>
          <a:xfrm>
            <a:off x="609599" y="1543050"/>
            <a:ext cx="10982325" cy="4572000"/>
          </a:xfrm>
        </p:spPr>
        <p:txBody>
          <a:bodyPr vert="horz" lIns="91440" tIns="45720" rIns="91440" bIns="45720" rtlCol="0">
            <a:normAutofit/>
          </a:bodyPr>
          <a:lstStyle/>
          <a:p>
            <a:pPr>
              <a:lnSpc>
                <a:spcPct val="100000"/>
              </a:lnSpc>
              <a:buFont typeface="Wingdings" pitchFamily="2" charset="2"/>
              <a:buChar char="§"/>
            </a:pPr>
            <a:endParaRPr lang="sl-SI" sz="24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It is based on the principles</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2400" dirty="0">
              <a:latin typeface="Palatino Linotype" pitchFamily="18" charset="0"/>
              <a:cs typeface="Times New Roman" pitchFamily="18" charset="0"/>
            </a:endParaRPr>
          </a:p>
          <a:p>
            <a:pPr lvl="1">
              <a:lnSpc>
                <a:spcPct val="100000"/>
              </a:lnSpc>
            </a:pPr>
            <a:r>
              <a:rPr lang="en-US" dirty="0" smtClean="0">
                <a:latin typeface="Palatino Linotype" pitchFamily="18" charset="0"/>
                <a:cs typeface="Times New Roman" pitchFamily="18" charset="0"/>
              </a:rPr>
              <a:t>establishment </a:t>
            </a:r>
            <a:r>
              <a:rPr lang="en-US" dirty="0">
                <a:latin typeface="Palatino Linotype" pitchFamily="18" charset="0"/>
                <a:cs typeface="Times New Roman" pitchFamily="18" charset="0"/>
              </a:rPr>
              <a:t>of ventilation of the middle ear</a:t>
            </a:r>
            <a:r>
              <a:rPr lang="en-US" dirty="0" smtClean="0">
                <a:latin typeface="Palatino Linotype" pitchFamily="18" charset="0"/>
                <a:cs typeface="Times New Roman" pitchFamily="18" charset="0"/>
              </a:rPr>
              <a:t>,</a:t>
            </a:r>
          </a:p>
          <a:p>
            <a:pPr lvl="1">
              <a:lnSpc>
                <a:spcPct val="100000"/>
              </a:lnSpc>
            </a:pPr>
            <a:endParaRPr lang="en-US" dirty="0">
              <a:latin typeface="Palatino Linotype" pitchFamily="18" charset="0"/>
              <a:cs typeface="Times New Roman" pitchFamily="18" charset="0"/>
            </a:endParaRPr>
          </a:p>
          <a:p>
            <a:pPr lvl="1">
              <a:lnSpc>
                <a:spcPct val="100000"/>
              </a:lnSpc>
            </a:pPr>
            <a:r>
              <a:rPr lang="en-US" dirty="0">
                <a:latin typeface="Palatino Linotype" pitchFamily="18" charset="0"/>
                <a:cs typeface="Times New Roman" pitchFamily="18" charset="0"/>
              </a:rPr>
              <a:t>removal of the focus of infection.</a:t>
            </a:r>
          </a:p>
          <a:p>
            <a:pPr>
              <a:lnSpc>
                <a:spcPct val="100000"/>
              </a:lnSpc>
              <a:buFont typeface="Wingdings" pitchFamily="2" charset="2"/>
              <a:buChar char="§"/>
            </a:pPr>
            <a:endParaRPr lang="en-US" sz="2400" dirty="0">
              <a:latin typeface="Palatino Linotype" pitchFamily="18" charset="0"/>
              <a:cs typeface="Times New Roman" pitchFamily="18" charset="0"/>
            </a:endParaRPr>
          </a:p>
        </p:txBody>
      </p:sp>
      <p:sp>
        <p:nvSpPr>
          <p:cNvPr id="4" name="Title 1"/>
          <p:cNvSpPr txBox="1">
            <a:spLocks/>
          </p:cNvSpPr>
          <p:nvPr/>
        </p:nvSpPr>
        <p:spPr>
          <a:xfrm>
            <a:off x="0" y="161924"/>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smtClean="0">
                <a:solidFill>
                  <a:schemeClr val="tx1"/>
                </a:solidFill>
                <a:latin typeface="Palatino Linotype" pitchFamily="18" charset="0"/>
              </a:rPr>
              <a:t>Surgical treatment</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186736659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9" name="Rectangle 3"/>
          <p:cNvSpPr>
            <a:spLocks noGrp="1" noChangeArrowheads="1"/>
          </p:cNvSpPr>
          <p:nvPr>
            <p:ph idx="1"/>
          </p:nvPr>
        </p:nvSpPr>
        <p:spPr>
          <a:xfrm>
            <a:off x="609599" y="1568449"/>
            <a:ext cx="10963275" cy="4594225"/>
          </a:xfrm>
        </p:spPr>
        <p:txBody>
          <a:bodyPr vert="horz" lIns="91440" tIns="45720" rIns="91440" bIns="45720" rtlCol="0">
            <a:normAutofit/>
          </a:bodyPr>
          <a:lstStyle/>
          <a:p>
            <a:pPr>
              <a:lnSpc>
                <a:spcPct val="100000"/>
              </a:lnSpc>
              <a:buFont typeface="Wingdings" pitchFamily="2" charset="2"/>
              <a:buChar char="§"/>
            </a:pPr>
            <a:r>
              <a:rPr lang="en-US" sz="2400" dirty="0" smtClean="0">
                <a:latin typeface="Palatino Linotype" pitchFamily="18" charset="0"/>
                <a:cs typeface="Times New Roman" pitchFamily="18" charset="0"/>
              </a:rPr>
              <a:t>Establishment </a:t>
            </a:r>
            <a:r>
              <a:rPr lang="en-US" sz="2400" dirty="0">
                <a:latin typeface="Palatino Linotype" pitchFamily="18" charset="0"/>
                <a:cs typeface="Times New Roman" pitchFamily="18" charset="0"/>
              </a:rPr>
              <a:t>of ventilation of the middle ear</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sr-Cyrl-CS" sz="2400" dirty="0">
              <a:latin typeface="Palatino Linotype" pitchFamily="18" charset="0"/>
              <a:cs typeface="Times New Roman" pitchFamily="18" charset="0"/>
            </a:endParaRPr>
          </a:p>
          <a:p>
            <a:pPr lvl="1">
              <a:lnSpc>
                <a:spcPct val="100000"/>
              </a:lnSpc>
            </a:pPr>
            <a:r>
              <a:rPr lang="en-US" dirty="0" err="1">
                <a:latin typeface="Palatino Linotype" pitchFamily="18" charset="0"/>
                <a:cs typeface="Times New Roman" pitchFamily="18" charset="0"/>
              </a:rPr>
              <a:t>Paracentesis</a:t>
            </a:r>
            <a:r>
              <a:rPr lang="en-US" dirty="0">
                <a:latin typeface="Palatino Linotype" pitchFamily="18" charset="0"/>
                <a:cs typeface="Times New Roman" pitchFamily="18" charset="0"/>
              </a:rPr>
              <a:t> and insertion of ventilation tubes</a:t>
            </a:r>
            <a:r>
              <a:rPr lang="en-US" dirty="0" smtClean="0">
                <a:latin typeface="Palatino Linotype" pitchFamily="18" charset="0"/>
                <a:cs typeface="Times New Roman" pitchFamily="18" charset="0"/>
              </a:rPr>
              <a:t>.</a:t>
            </a:r>
          </a:p>
          <a:p>
            <a:pPr lvl="1">
              <a:lnSpc>
                <a:spcPct val="100000"/>
              </a:lnSpc>
            </a:pPr>
            <a:endParaRPr lang="en-US" dirty="0">
              <a:latin typeface="Palatino Linotype" pitchFamily="18" charset="0"/>
              <a:cs typeface="Times New Roman" pitchFamily="18" charset="0"/>
            </a:endParaRPr>
          </a:p>
          <a:p>
            <a:pPr lvl="1">
              <a:lnSpc>
                <a:spcPct val="100000"/>
              </a:lnSpc>
            </a:pPr>
            <a:r>
              <a:rPr lang="en-US" dirty="0">
                <a:latin typeface="Palatino Linotype" pitchFamily="18" charset="0"/>
                <a:cs typeface="Times New Roman" pitchFamily="18" charset="0"/>
              </a:rPr>
              <a:t>The goal </a:t>
            </a:r>
            <a:r>
              <a:rPr lang="en-US" dirty="0">
                <a:latin typeface="Palatino Linotype" pitchFamily="18" charset="0"/>
                <a:cs typeface="Times New Roman" pitchFamily="18" charset="0"/>
              </a:rPr>
              <a:t>ventilation </a:t>
            </a:r>
            <a:r>
              <a:rPr lang="en-US" dirty="0">
                <a:latin typeface="Palatino Linotype" pitchFamily="18" charset="0"/>
                <a:cs typeface="Times New Roman" pitchFamily="18" charset="0"/>
              </a:rPr>
              <a:t>tubes is to equalize the air pressure over a longer period of </a:t>
            </a:r>
            <a:r>
              <a:rPr lang="en-US" dirty="0">
                <a:latin typeface="Palatino Linotype" pitchFamily="18" charset="0"/>
                <a:cs typeface="Times New Roman" pitchFamily="18" charset="0"/>
              </a:rPr>
              <a:t>time. </a:t>
            </a:r>
            <a:endParaRPr lang="en-US" dirty="0" smtClean="0">
              <a:latin typeface="Palatino Linotype" pitchFamily="18" charset="0"/>
              <a:cs typeface="Times New Roman" pitchFamily="18" charset="0"/>
            </a:endParaRPr>
          </a:p>
          <a:p>
            <a:pPr lvl="1">
              <a:lnSpc>
                <a:spcPct val="100000"/>
              </a:lnSpc>
            </a:pPr>
            <a:endParaRPr lang="en-US" dirty="0">
              <a:latin typeface="Palatino Linotype" pitchFamily="18" charset="0"/>
              <a:cs typeface="Times New Roman" pitchFamily="18" charset="0"/>
            </a:endParaRPr>
          </a:p>
          <a:p>
            <a:pPr lvl="1">
              <a:lnSpc>
                <a:spcPct val="100000"/>
              </a:lnSpc>
            </a:pPr>
            <a:r>
              <a:rPr lang="en-US" dirty="0">
                <a:latin typeface="Palatino Linotype" pitchFamily="18" charset="0"/>
                <a:cs typeface="Times New Roman" pitchFamily="18" charset="0"/>
              </a:rPr>
              <a:t>Reparative changes in the mucous membrane are encouraged under the influence of the incoming air.</a:t>
            </a:r>
          </a:p>
          <a:p>
            <a:pPr>
              <a:lnSpc>
                <a:spcPct val="100000"/>
              </a:lnSpc>
              <a:buFont typeface="Wingdings" pitchFamily="2" charset="2"/>
              <a:buChar char="§"/>
            </a:pPr>
            <a:endParaRPr lang="en-US" sz="2400" dirty="0">
              <a:latin typeface="Palatino Linotype" pitchFamily="18" charset="0"/>
              <a:cs typeface="Times New Roman" pitchFamily="18" charset="0"/>
            </a:endParaRPr>
          </a:p>
        </p:txBody>
      </p:sp>
      <p:sp>
        <p:nvSpPr>
          <p:cNvPr id="5" name="Title 1"/>
          <p:cNvSpPr txBox="1">
            <a:spLocks/>
          </p:cNvSpPr>
          <p:nvPr/>
        </p:nvSpPr>
        <p:spPr>
          <a:xfrm>
            <a:off x="0" y="161924"/>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smtClean="0">
                <a:solidFill>
                  <a:schemeClr val="tx1"/>
                </a:solidFill>
                <a:latin typeface="Palatino Linotype" pitchFamily="18" charset="0"/>
              </a:rPr>
              <a:t>Surgical treatment</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182868356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3"/>
          <p:cNvSpPr>
            <a:spLocks noGrp="1" noChangeArrowheads="1"/>
          </p:cNvSpPr>
          <p:nvPr>
            <p:ph idx="1"/>
          </p:nvPr>
        </p:nvSpPr>
        <p:spPr>
          <a:xfrm>
            <a:off x="600075" y="1577975"/>
            <a:ext cx="10515600" cy="4351338"/>
          </a:xfrm>
        </p:spPr>
        <p:txBody>
          <a:bodyPr vert="horz" lIns="91440" tIns="45720" rIns="91440" bIns="45720" rtlCol="0">
            <a:normAutofit/>
          </a:bodyPr>
          <a:lstStyle/>
          <a:p>
            <a:pPr>
              <a:lnSpc>
                <a:spcPct val="100000"/>
              </a:lnSpc>
              <a:buFont typeface="Wingdings" pitchFamily="2" charset="2"/>
              <a:buChar char="§"/>
            </a:pPr>
            <a:r>
              <a:rPr lang="en-US" sz="2400" dirty="0">
                <a:latin typeface="Palatino Linotype" pitchFamily="18" charset="0"/>
                <a:cs typeface="Times New Roman" pitchFamily="18" charset="0"/>
              </a:rPr>
              <a:t>Removal </a:t>
            </a:r>
            <a:r>
              <a:rPr lang="en-US" sz="2400" dirty="0">
                <a:latin typeface="Palatino Linotype" pitchFamily="18" charset="0"/>
                <a:cs typeface="Times New Roman" pitchFamily="18" charset="0"/>
              </a:rPr>
              <a:t>of the focus of </a:t>
            </a:r>
            <a:r>
              <a:rPr lang="en-US" sz="2400" dirty="0">
                <a:latin typeface="Palatino Linotype" pitchFamily="18" charset="0"/>
                <a:cs typeface="Times New Roman" pitchFamily="18" charset="0"/>
              </a:rPr>
              <a:t>infection:</a:t>
            </a:r>
          </a:p>
          <a:p>
            <a:pPr>
              <a:lnSpc>
                <a:spcPct val="100000"/>
              </a:lnSpc>
              <a:buFont typeface="Wingdings" pitchFamily="2" charset="2"/>
              <a:buChar char="§"/>
            </a:pPr>
            <a:endParaRPr lang="en-US" sz="2400" dirty="0">
              <a:latin typeface="Palatino Linotype" pitchFamily="18" charset="0"/>
              <a:cs typeface="Times New Roman" pitchFamily="18" charset="0"/>
            </a:endParaRPr>
          </a:p>
          <a:p>
            <a:pPr lvl="1">
              <a:lnSpc>
                <a:spcPct val="100000"/>
              </a:lnSpc>
            </a:pPr>
            <a:r>
              <a:rPr lang="en-US" dirty="0">
                <a:latin typeface="Palatino Linotype" pitchFamily="18" charset="0"/>
                <a:cs typeface="Times New Roman" pitchFamily="18" charset="0"/>
              </a:rPr>
              <a:t>Adenoidectomy</a:t>
            </a:r>
            <a:r>
              <a:rPr lang="en-US" dirty="0" smtClean="0">
                <a:latin typeface="Palatino Linotype" pitchFamily="18" charset="0"/>
                <a:cs typeface="Times New Roman" pitchFamily="18" charset="0"/>
              </a:rPr>
              <a:t>.</a:t>
            </a:r>
          </a:p>
          <a:p>
            <a:pPr lvl="1">
              <a:lnSpc>
                <a:spcPct val="100000"/>
              </a:lnSpc>
            </a:pPr>
            <a:endParaRPr lang="sr-Latn-CS" dirty="0">
              <a:latin typeface="Palatino Linotype" pitchFamily="18" charset="0"/>
              <a:cs typeface="Times New Roman" pitchFamily="18" charset="0"/>
            </a:endParaRPr>
          </a:p>
          <a:p>
            <a:pPr lvl="1">
              <a:lnSpc>
                <a:spcPct val="100000"/>
              </a:lnSpc>
            </a:pPr>
            <a:r>
              <a:rPr lang="en-US" dirty="0">
                <a:latin typeface="Palatino Linotype" pitchFamily="18" charset="0"/>
                <a:cs typeface="Times New Roman" pitchFamily="18" charset="0"/>
              </a:rPr>
              <a:t>The goal of the operation is not only to remove the mechanical obstruction of the pharyngeal tube mouths, but also the focus of the </a:t>
            </a:r>
            <a:r>
              <a:rPr lang="en-US" dirty="0">
                <a:latin typeface="Palatino Linotype" pitchFamily="18" charset="0"/>
                <a:cs typeface="Times New Roman" pitchFamily="18" charset="0"/>
              </a:rPr>
              <a:t>infection. </a:t>
            </a:r>
          </a:p>
        </p:txBody>
      </p:sp>
      <p:sp>
        <p:nvSpPr>
          <p:cNvPr id="5" name="Title 1"/>
          <p:cNvSpPr txBox="1">
            <a:spLocks/>
          </p:cNvSpPr>
          <p:nvPr/>
        </p:nvSpPr>
        <p:spPr>
          <a:xfrm>
            <a:off x="0" y="161924"/>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smtClean="0">
                <a:solidFill>
                  <a:schemeClr val="tx1"/>
                </a:solidFill>
                <a:latin typeface="Palatino Linotype" pitchFamily="18" charset="0"/>
              </a:rPr>
              <a:t>Surgical treatment</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200463288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3"/>
          <p:cNvSpPr>
            <a:spLocks noGrp="1" noChangeArrowheads="1"/>
          </p:cNvSpPr>
          <p:nvPr>
            <p:ph idx="1"/>
          </p:nvPr>
        </p:nvSpPr>
        <p:spPr>
          <a:xfrm>
            <a:off x="619125" y="1047750"/>
            <a:ext cx="10953750" cy="5810250"/>
          </a:xfrm>
        </p:spPr>
        <p:txBody>
          <a:bodyPr vert="horz" lIns="91440" tIns="45720" rIns="91440" bIns="45720" rtlCol="0">
            <a:normAutofit fontScale="92500"/>
          </a:bodyPr>
          <a:lstStyle/>
          <a:p>
            <a:pPr>
              <a:lnSpc>
                <a:spcPct val="100000"/>
              </a:lnSpc>
              <a:buFont typeface="Wingdings" pitchFamily="2" charset="2"/>
              <a:buChar char="§"/>
            </a:pPr>
            <a:r>
              <a:rPr lang="en-US" sz="2400" dirty="0">
                <a:latin typeface="Palatino Linotype" pitchFamily="18" charset="0"/>
                <a:cs typeface="Times New Roman" pitchFamily="18" charset="0"/>
              </a:rPr>
              <a:t>The surgery of choice is </a:t>
            </a:r>
            <a:r>
              <a:rPr lang="en-US" sz="2400" dirty="0" err="1">
                <a:latin typeface="Palatino Linotype" pitchFamily="18" charset="0"/>
                <a:cs typeface="Times New Roman" pitchFamily="18" charset="0"/>
              </a:rPr>
              <a:t>paracentesis</a:t>
            </a:r>
            <a:r>
              <a:rPr lang="en-US" sz="2400" dirty="0">
                <a:latin typeface="Palatino Linotype" pitchFamily="18" charset="0"/>
                <a:cs typeface="Times New Roman" pitchFamily="18" charset="0"/>
              </a:rPr>
              <a:t> with placement of </a:t>
            </a:r>
            <a:r>
              <a:rPr lang="en-US" sz="2400" dirty="0">
                <a:latin typeface="Palatino Linotype" pitchFamily="18" charset="0"/>
                <a:cs typeface="Times New Roman" pitchFamily="18" charset="0"/>
              </a:rPr>
              <a:t>ventilation tubes</a:t>
            </a:r>
            <a:r>
              <a:rPr lang="hr-HR" sz="2400" dirty="0" smtClean="0">
                <a:latin typeface="Palatino Linotype" pitchFamily="18" charset="0"/>
                <a:cs typeface="Times New Roman" pitchFamily="18" charset="0"/>
              </a:rPr>
              <a:t>.</a:t>
            </a:r>
            <a:endParaRPr lang="en-US" sz="2400" dirty="0" smtClean="0">
              <a:latin typeface="Palatino Linotype" pitchFamily="18" charset="0"/>
              <a:cs typeface="Times New Roman" pitchFamily="18" charset="0"/>
            </a:endParaRPr>
          </a:p>
          <a:p>
            <a:pPr>
              <a:lnSpc>
                <a:spcPct val="100000"/>
              </a:lnSpc>
              <a:buFont typeface="Wingdings" pitchFamily="2" charset="2"/>
              <a:buChar char="§"/>
            </a:pPr>
            <a:endParaRPr lang="hr-HR"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Opening the tympanic membrane to evacuate secretions was described as early as the 17th century</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In 1869, </a:t>
            </a:r>
            <a:r>
              <a:rPr lang="en-US" sz="2400" dirty="0" err="1">
                <a:latin typeface="Palatino Linotype" pitchFamily="18" charset="0"/>
                <a:cs typeface="Times New Roman" pitchFamily="18" charset="0"/>
              </a:rPr>
              <a:t>Politzer</a:t>
            </a:r>
            <a:r>
              <a:rPr lang="en-US" sz="2400" dirty="0">
                <a:latin typeface="Palatino Linotype" pitchFamily="18" charset="0"/>
                <a:cs typeface="Times New Roman" pitchFamily="18" charset="0"/>
              </a:rPr>
              <a:t> was the first to place a tube in a cut on the eardrum to improve the drainage effect and make it permanent</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900" dirty="0" smtClean="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The method was introduced into everyday practice by Armstrong in 1954. From then until today, it represents the most frequently performed surgical intervention under general anesthesia</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9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A </a:t>
            </a:r>
            <a:r>
              <a:rPr lang="en-US" sz="2400" dirty="0" err="1">
                <a:latin typeface="Palatino Linotype" pitchFamily="18" charset="0"/>
                <a:cs typeface="Times New Roman" pitchFamily="18" charset="0"/>
              </a:rPr>
              <a:t>paracentesis</a:t>
            </a:r>
            <a:r>
              <a:rPr lang="en-US" sz="2400" dirty="0">
                <a:latin typeface="Palatino Linotype" pitchFamily="18" charset="0"/>
                <a:cs typeface="Times New Roman" pitchFamily="18" charset="0"/>
              </a:rPr>
              <a:t> is performed in the </a:t>
            </a:r>
            <a:r>
              <a:rPr lang="en-US" sz="2400" dirty="0" err="1">
                <a:latin typeface="Palatino Linotype" pitchFamily="18" charset="0"/>
                <a:cs typeface="Times New Roman" pitchFamily="18" charset="0"/>
              </a:rPr>
              <a:t>anteroinferior</a:t>
            </a:r>
            <a:r>
              <a:rPr lang="en-US" sz="2400" dirty="0">
                <a:latin typeface="Palatino Linotype" pitchFamily="18" charset="0"/>
                <a:cs typeface="Times New Roman" pitchFamily="18" charset="0"/>
              </a:rPr>
              <a:t> quadrant of the eardrum and after aspiration of the secretion, a ventilation tube is placed in the created opening</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9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The outer diameter of the tubes is about 2 mm, and the inner diameter is 1-1.5 mm.</a:t>
            </a:r>
          </a:p>
          <a:p>
            <a:pPr>
              <a:lnSpc>
                <a:spcPct val="100000"/>
              </a:lnSpc>
              <a:buFont typeface="Wingdings" pitchFamily="2" charset="2"/>
              <a:buChar char="§"/>
            </a:pPr>
            <a:endParaRPr lang="en-US" sz="2400" dirty="0">
              <a:latin typeface="Palatino Linotype" pitchFamily="18" charset="0"/>
              <a:cs typeface="Times New Roman" pitchFamily="18" charset="0"/>
            </a:endParaRPr>
          </a:p>
        </p:txBody>
      </p:sp>
      <p:sp>
        <p:nvSpPr>
          <p:cNvPr id="5" name="Title 1"/>
          <p:cNvSpPr txBox="1">
            <a:spLocks/>
          </p:cNvSpPr>
          <p:nvPr/>
        </p:nvSpPr>
        <p:spPr>
          <a:xfrm>
            <a:off x="0" y="161924"/>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smtClean="0">
                <a:solidFill>
                  <a:schemeClr val="tx1"/>
                </a:solidFill>
                <a:latin typeface="Palatino Linotype" pitchFamily="18" charset="0"/>
              </a:rPr>
              <a:t>Surgical treatment</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384727027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p:cNvPicPr>
            <a:picLocks noChangeAspect="1" noChangeArrowheads="1"/>
          </p:cNvPicPr>
          <p:nvPr/>
        </p:nvPicPr>
        <p:blipFill>
          <a:blip r:embed="rId2" cstate="print"/>
          <a:srcRect/>
          <a:stretch>
            <a:fillRect/>
          </a:stretch>
        </p:blipFill>
        <p:spPr bwMode="auto">
          <a:xfrm>
            <a:off x="1219200" y="0"/>
            <a:ext cx="9550400" cy="6853238"/>
          </a:xfrm>
          <a:prstGeom prst="rect">
            <a:avLst/>
          </a:prstGeom>
          <a:noFill/>
          <a:ln w="9525">
            <a:noFill/>
            <a:miter lim="800000"/>
            <a:headEnd/>
            <a:tailEnd/>
          </a:ln>
        </p:spPr>
      </p:pic>
    </p:spTree>
    <p:extLst>
      <p:ext uri="{BB962C8B-B14F-4D97-AF65-F5344CB8AC3E}">
        <p14:creationId xmlns:p14="http://schemas.microsoft.com/office/powerpoint/2010/main" val="143170481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cevcica1"/>
          <p:cNvPicPr>
            <a:picLocks noChangeAspect="1" noChangeArrowheads="1"/>
          </p:cNvPicPr>
          <p:nvPr/>
        </p:nvPicPr>
        <p:blipFill>
          <a:blip r:embed="rId2" cstate="print"/>
          <a:srcRect/>
          <a:stretch>
            <a:fillRect/>
          </a:stretch>
        </p:blipFill>
        <p:spPr bwMode="auto">
          <a:xfrm>
            <a:off x="1422400" y="0"/>
            <a:ext cx="9144000" cy="6813550"/>
          </a:xfrm>
          <a:prstGeom prst="rect">
            <a:avLst/>
          </a:prstGeom>
          <a:noFill/>
          <a:ln w="9525">
            <a:noFill/>
            <a:miter lim="800000"/>
            <a:headEnd/>
            <a:tailEnd/>
          </a:ln>
        </p:spPr>
      </p:pic>
    </p:spTree>
    <p:extLst>
      <p:ext uri="{BB962C8B-B14F-4D97-AF65-F5344CB8AC3E}">
        <p14:creationId xmlns:p14="http://schemas.microsoft.com/office/powerpoint/2010/main" val="237175247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4" descr="cevcica"/>
          <p:cNvPicPr>
            <a:picLocks noChangeAspect="1" noChangeArrowheads="1"/>
          </p:cNvPicPr>
          <p:nvPr/>
        </p:nvPicPr>
        <p:blipFill>
          <a:blip r:embed="rId2" cstate="print"/>
          <a:srcRect/>
          <a:stretch>
            <a:fillRect/>
          </a:stretch>
        </p:blipFill>
        <p:spPr bwMode="auto">
          <a:xfrm>
            <a:off x="1729318" y="0"/>
            <a:ext cx="9359900" cy="6802438"/>
          </a:xfrm>
          <a:prstGeom prst="rect">
            <a:avLst/>
          </a:prstGeom>
          <a:noFill/>
          <a:ln w="9525">
            <a:noFill/>
            <a:miter lim="800000"/>
            <a:headEnd/>
            <a:tailEnd/>
          </a:ln>
        </p:spPr>
      </p:pic>
    </p:spTree>
    <p:extLst>
      <p:ext uri="{BB962C8B-B14F-4D97-AF65-F5344CB8AC3E}">
        <p14:creationId xmlns:p14="http://schemas.microsoft.com/office/powerpoint/2010/main" val="3746570567"/>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3"/>
          <p:cNvSpPr>
            <a:spLocks noGrp="1" noChangeArrowheads="1"/>
          </p:cNvSpPr>
          <p:nvPr>
            <p:ph idx="1"/>
          </p:nvPr>
        </p:nvSpPr>
        <p:spPr>
          <a:xfrm>
            <a:off x="609599" y="1057275"/>
            <a:ext cx="11039475" cy="5715000"/>
          </a:xfrm>
        </p:spPr>
        <p:txBody>
          <a:bodyPr vert="horz" lIns="91440" tIns="45720" rIns="91440" bIns="45720" rtlCol="0">
            <a:normAutofit/>
          </a:bodyPr>
          <a:lstStyle/>
          <a:p>
            <a:pPr>
              <a:lnSpc>
                <a:spcPct val="100000"/>
              </a:lnSpc>
              <a:buFont typeface="Wingdings" pitchFamily="2" charset="2"/>
              <a:buChar char="§"/>
            </a:pPr>
            <a:r>
              <a:rPr lang="en-US" sz="2400" dirty="0">
                <a:latin typeface="Palatino Linotype" pitchFamily="18" charset="0"/>
                <a:cs typeface="Times New Roman" pitchFamily="18" charset="0"/>
              </a:rPr>
              <a:t>Ventilation </a:t>
            </a:r>
            <a:r>
              <a:rPr lang="en-US" sz="2400" dirty="0">
                <a:latin typeface="Palatino Linotype" pitchFamily="18" charset="0"/>
                <a:cs typeface="Times New Roman" pitchFamily="18" charset="0"/>
              </a:rPr>
              <a:t>tubes remain in the eardrum for 2-6 months, after which the body spontaneously eliminates </a:t>
            </a:r>
            <a:r>
              <a:rPr lang="en-US" sz="2400" dirty="0">
                <a:latin typeface="Palatino Linotype" pitchFamily="18" charset="0"/>
                <a:cs typeface="Times New Roman" pitchFamily="18" charset="0"/>
              </a:rPr>
              <a:t>them</a:t>
            </a:r>
            <a:r>
              <a:rPr lang="hr-HR" sz="2400" dirty="0">
                <a:latin typeface="Palatino Linotype" pitchFamily="18" charset="0"/>
                <a:cs typeface="Times New Roman" pitchFamily="18" charset="0"/>
              </a:rPr>
              <a:t>. </a:t>
            </a:r>
            <a:endParaRPr lang="en-US" sz="2400" dirty="0" smtClean="0">
              <a:latin typeface="Palatino Linotype" pitchFamily="18" charset="0"/>
              <a:cs typeface="Times New Roman" pitchFamily="18" charset="0"/>
            </a:endParaRPr>
          </a:p>
          <a:p>
            <a:pPr>
              <a:lnSpc>
                <a:spcPct val="100000"/>
              </a:lnSpc>
              <a:buFont typeface="Wingdings" pitchFamily="2" charset="2"/>
              <a:buChar char="§"/>
            </a:pPr>
            <a:endParaRPr lang="hr-HR"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Approximately </a:t>
            </a:r>
            <a:r>
              <a:rPr lang="en-US" sz="2400" dirty="0">
                <a:latin typeface="Palatino Linotype" pitchFamily="18" charset="0"/>
                <a:cs typeface="Times New Roman" pitchFamily="18" charset="0"/>
              </a:rPr>
              <a:t>in 1/3 </a:t>
            </a:r>
            <a:r>
              <a:rPr lang="en-US" sz="2400" dirty="0">
                <a:latin typeface="Palatino Linotype" pitchFamily="18" charset="0"/>
                <a:cs typeface="Times New Roman" pitchFamily="18" charset="0"/>
              </a:rPr>
              <a:t>of children </a:t>
            </a:r>
            <a:r>
              <a:rPr lang="en-US" sz="2400" dirty="0">
                <a:latin typeface="Palatino Linotype" pitchFamily="18" charset="0"/>
                <a:cs typeface="Times New Roman" pitchFamily="18" charset="0"/>
              </a:rPr>
              <a:t>tubes need </a:t>
            </a:r>
            <a:r>
              <a:rPr lang="en-US" sz="2400" dirty="0">
                <a:latin typeface="Palatino Linotype" pitchFamily="18" charset="0"/>
                <a:cs typeface="Times New Roman" pitchFamily="18" charset="0"/>
              </a:rPr>
              <a:t>to be placed again, and in about 10% of cases this intervention is indicated more than 2 </a:t>
            </a:r>
            <a:r>
              <a:rPr lang="en-US" sz="2400" dirty="0">
                <a:latin typeface="Palatino Linotype" pitchFamily="18" charset="0"/>
                <a:cs typeface="Times New Roman" pitchFamily="18" charset="0"/>
              </a:rPr>
              <a:t>times</a:t>
            </a:r>
            <a:r>
              <a:rPr lang="hr-HR" sz="2400" dirty="0" smtClean="0">
                <a:latin typeface="Palatino Linotype" pitchFamily="18" charset="0"/>
                <a:cs typeface="Times New Roman" pitchFamily="18" charset="0"/>
              </a:rPr>
              <a:t>.</a:t>
            </a:r>
            <a:endParaRPr lang="en-US" sz="2400" dirty="0" smtClean="0">
              <a:latin typeface="Palatino Linotype" pitchFamily="18" charset="0"/>
              <a:cs typeface="Times New Roman" pitchFamily="18" charset="0"/>
            </a:endParaRPr>
          </a:p>
          <a:p>
            <a:pPr>
              <a:lnSpc>
                <a:spcPct val="100000"/>
              </a:lnSpc>
              <a:buFont typeface="Wingdings" pitchFamily="2" charset="2"/>
              <a:buChar char="§"/>
            </a:pPr>
            <a:endParaRPr lang="hr-HR"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Children with aeration tubes, contrary to many opinions, do not have any restrictions for a normal life</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800" dirty="0" smtClean="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Tubes in the eardrum can lead to the various complications</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800" dirty="0">
              <a:latin typeface="Palatino Linotype" pitchFamily="18" charset="0"/>
              <a:cs typeface="Times New Roman" pitchFamily="18" charset="0"/>
            </a:endParaRPr>
          </a:p>
          <a:p>
            <a:pPr lvl="1">
              <a:lnSpc>
                <a:spcPct val="100000"/>
              </a:lnSpc>
            </a:pPr>
            <a:r>
              <a:rPr lang="en-US" sz="2000" dirty="0" smtClean="0">
                <a:latin typeface="Palatino Linotype" pitchFamily="18" charset="0"/>
                <a:cs typeface="Times New Roman" pitchFamily="18" charset="0"/>
              </a:rPr>
              <a:t>sclerosis </a:t>
            </a:r>
            <a:r>
              <a:rPr lang="en-US" sz="2000" dirty="0">
                <a:latin typeface="Palatino Linotype" pitchFamily="18" charset="0"/>
                <a:cs typeface="Times New Roman" pitchFamily="18" charset="0"/>
              </a:rPr>
              <a:t>and calcification of a smaller or larger part of the eardrum, </a:t>
            </a:r>
          </a:p>
          <a:p>
            <a:pPr lvl="1">
              <a:lnSpc>
                <a:spcPct val="100000"/>
              </a:lnSpc>
            </a:pPr>
            <a:r>
              <a:rPr lang="en-US" sz="2000" dirty="0">
                <a:latin typeface="Palatino Linotype" pitchFamily="18" charset="0"/>
                <a:cs typeface="Times New Roman" pitchFamily="18" charset="0"/>
              </a:rPr>
              <a:t>scarring of the eardrum,</a:t>
            </a:r>
          </a:p>
          <a:p>
            <a:pPr lvl="1">
              <a:lnSpc>
                <a:spcPct val="100000"/>
              </a:lnSpc>
            </a:pPr>
            <a:r>
              <a:rPr lang="en-US" sz="2000" dirty="0">
                <a:latin typeface="Palatino Linotype" pitchFamily="18" charset="0"/>
                <a:cs typeface="Times New Roman" pitchFamily="18" charset="0"/>
              </a:rPr>
              <a:t>residual perforations after removal of tubes,</a:t>
            </a:r>
          </a:p>
          <a:p>
            <a:pPr lvl="1">
              <a:lnSpc>
                <a:spcPct val="100000"/>
              </a:lnSpc>
            </a:pPr>
            <a:r>
              <a:rPr lang="en-US" sz="2000" dirty="0" smtClean="0">
                <a:latin typeface="Palatino Linotype" pitchFamily="18" charset="0"/>
                <a:cs typeface="Times New Roman" pitchFamily="18" charset="0"/>
              </a:rPr>
              <a:t>in </a:t>
            </a:r>
            <a:r>
              <a:rPr lang="en-US" sz="2000" dirty="0">
                <a:latin typeface="Palatino Linotype" pitchFamily="18" charset="0"/>
                <a:cs typeface="Times New Roman" pitchFamily="18" charset="0"/>
              </a:rPr>
              <a:t>rare cases, they can be the cause of </a:t>
            </a:r>
            <a:r>
              <a:rPr lang="en-US" sz="2000" dirty="0" err="1">
                <a:latin typeface="Palatino Linotype" pitchFamily="18" charset="0"/>
                <a:cs typeface="Times New Roman" pitchFamily="18" charset="0"/>
              </a:rPr>
              <a:t>cholesteatoma</a:t>
            </a:r>
            <a:r>
              <a:rPr lang="en-US" sz="2000" dirty="0">
                <a:latin typeface="Palatino Linotype" pitchFamily="18" charset="0"/>
                <a:cs typeface="Times New Roman" pitchFamily="18" charset="0"/>
              </a:rPr>
              <a:t>.</a:t>
            </a:r>
          </a:p>
          <a:p>
            <a:pPr>
              <a:lnSpc>
                <a:spcPct val="100000"/>
              </a:lnSpc>
              <a:buFont typeface="Wingdings" pitchFamily="2" charset="2"/>
              <a:buChar char="§"/>
            </a:pPr>
            <a:endParaRPr lang="en-US" sz="2400" dirty="0">
              <a:latin typeface="Palatino Linotype" pitchFamily="18" charset="0"/>
              <a:cs typeface="Times New Roman" pitchFamily="18" charset="0"/>
            </a:endParaRPr>
          </a:p>
        </p:txBody>
      </p:sp>
      <p:sp>
        <p:nvSpPr>
          <p:cNvPr id="5" name="Title 1"/>
          <p:cNvSpPr txBox="1">
            <a:spLocks/>
          </p:cNvSpPr>
          <p:nvPr/>
        </p:nvSpPr>
        <p:spPr>
          <a:xfrm>
            <a:off x="0" y="161924"/>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smtClean="0">
                <a:solidFill>
                  <a:schemeClr val="tx1"/>
                </a:solidFill>
                <a:latin typeface="Palatino Linotype" pitchFamily="18" charset="0"/>
              </a:rPr>
              <a:t>Surgical treatment</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4190692177"/>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Rectangle 3"/>
          <p:cNvSpPr>
            <a:spLocks noGrp="1" noChangeArrowheads="1"/>
          </p:cNvSpPr>
          <p:nvPr>
            <p:ph idx="1"/>
          </p:nvPr>
        </p:nvSpPr>
        <p:spPr>
          <a:xfrm>
            <a:off x="600074" y="1577975"/>
            <a:ext cx="11001375" cy="4565650"/>
          </a:xfrm>
        </p:spPr>
        <p:txBody>
          <a:bodyPr vert="horz" lIns="91440" tIns="45720" rIns="91440" bIns="45720" rtlCol="0">
            <a:normAutofit lnSpcReduction="10000"/>
          </a:bodyPr>
          <a:lstStyle/>
          <a:p>
            <a:pPr>
              <a:lnSpc>
                <a:spcPct val="100000"/>
              </a:lnSpc>
              <a:buFont typeface="Wingdings" pitchFamily="2" charset="2"/>
              <a:buChar char="§"/>
            </a:pPr>
            <a:r>
              <a:rPr lang="en-US" sz="2400" dirty="0">
                <a:latin typeface="Palatino Linotype" pitchFamily="18" charset="0"/>
                <a:cs typeface="Times New Roman" pitchFamily="18" charset="0"/>
              </a:rPr>
              <a:t>In the Anglo-Saxon literature, it is mentioned as a special clinical entity of a </a:t>
            </a:r>
            <a:r>
              <a:rPr lang="en-US" sz="2400" dirty="0" err="1">
                <a:latin typeface="Palatino Linotype" pitchFamily="18" charset="0"/>
                <a:cs typeface="Times New Roman" pitchFamily="18" charset="0"/>
              </a:rPr>
              <a:t>nonsuppurative</a:t>
            </a:r>
            <a:r>
              <a:rPr lang="en-US" sz="2400" dirty="0">
                <a:latin typeface="Palatino Linotype" pitchFamily="18" charset="0"/>
                <a:cs typeface="Times New Roman" pitchFamily="18" charset="0"/>
              </a:rPr>
              <a:t> inflammatory </a:t>
            </a:r>
            <a:r>
              <a:rPr lang="en-US" sz="2400" dirty="0">
                <a:latin typeface="Palatino Linotype" pitchFamily="18" charset="0"/>
                <a:cs typeface="Times New Roman" pitchFamily="18" charset="0"/>
              </a:rPr>
              <a:t>chronic process of the middle ear, which is usually associated with Eustachian tube dysfunction</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It is a consequence of secretory </a:t>
            </a:r>
            <a:r>
              <a:rPr lang="en-US" sz="2400" dirty="0">
                <a:latin typeface="Palatino Linotype" pitchFamily="18" charset="0"/>
                <a:cs typeface="Times New Roman" pitchFamily="18" charset="0"/>
              </a:rPr>
              <a:t>otitis</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Symptoms are conductive </a:t>
            </a:r>
            <a:r>
              <a:rPr lang="en-US" sz="2400" dirty="0">
                <a:latin typeface="Palatino Linotype" pitchFamily="18" charset="0"/>
                <a:cs typeface="Times New Roman" pitchFamily="18" charset="0"/>
              </a:rPr>
              <a:t>hearing </a:t>
            </a:r>
            <a:r>
              <a:rPr lang="en-US" sz="2400" dirty="0">
                <a:latin typeface="Palatino Linotype" pitchFamily="18" charset="0"/>
                <a:cs typeface="Times New Roman" pitchFamily="18" charset="0"/>
              </a:rPr>
              <a:t>loss and tinnitus</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2400" dirty="0">
              <a:latin typeface="Palatino Linotype" pitchFamily="18" charset="0"/>
              <a:cs typeface="Times New Roman" pitchFamily="18" charset="0"/>
            </a:endParaRPr>
          </a:p>
          <a:p>
            <a:pPr>
              <a:lnSpc>
                <a:spcPct val="100000"/>
              </a:lnSpc>
              <a:buFont typeface="Wingdings" pitchFamily="2" charset="2"/>
              <a:buChar char="§"/>
            </a:pPr>
            <a:r>
              <a:rPr lang="en-US" sz="2400" b="1" dirty="0" smtClean="0">
                <a:solidFill>
                  <a:srgbClr val="FF0000"/>
                </a:solidFill>
                <a:latin typeface="Palatino Linotype" pitchFamily="18" charset="0"/>
                <a:cs typeface="Times New Roman" pitchFamily="18" charset="0"/>
              </a:rPr>
              <a:t>Most </a:t>
            </a:r>
            <a:r>
              <a:rPr lang="en-US" sz="2400" b="1" dirty="0">
                <a:solidFill>
                  <a:srgbClr val="FF0000"/>
                </a:solidFill>
                <a:latin typeface="Palatino Linotype" pitchFamily="18" charset="0"/>
                <a:cs typeface="Times New Roman" pitchFamily="18" charset="0"/>
              </a:rPr>
              <a:t>authors today agree that secretory otitis media, middle ear atelectasis, adhesive otitis media and </a:t>
            </a:r>
            <a:r>
              <a:rPr lang="en-US" sz="2400" b="1" dirty="0" err="1">
                <a:solidFill>
                  <a:srgbClr val="FF0000"/>
                </a:solidFill>
                <a:latin typeface="Palatino Linotype" pitchFamily="18" charset="0"/>
                <a:cs typeface="Times New Roman" pitchFamily="18" charset="0"/>
              </a:rPr>
              <a:t>tympanosclerosis</a:t>
            </a:r>
            <a:r>
              <a:rPr lang="en-US" sz="2400" b="1" dirty="0">
                <a:solidFill>
                  <a:srgbClr val="FF0000"/>
                </a:solidFill>
                <a:latin typeface="Palatino Linotype" pitchFamily="18" charset="0"/>
                <a:cs typeface="Times New Roman" pitchFamily="18" charset="0"/>
              </a:rPr>
              <a:t> are, in fact, different stages of the same pathological process. Some authors indicate that each of them can appear as a separate clinical entity.</a:t>
            </a:r>
          </a:p>
          <a:p>
            <a:pPr>
              <a:lnSpc>
                <a:spcPct val="100000"/>
              </a:lnSpc>
              <a:buFont typeface="Wingdings" pitchFamily="2" charset="2"/>
              <a:buChar char="§"/>
            </a:pPr>
            <a:endParaRPr lang="en-US" sz="2400" dirty="0">
              <a:latin typeface="Palatino Linotype" pitchFamily="18" charset="0"/>
              <a:cs typeface="Times New Roman" pitchFamily="18" charset="0"/>
            </a:endParaRPr>
          </a:p>
        </p:txBody>
      </p:sp>
      <p:sp>
        <p:nvSpPr>
          <p:cNvPr id="4" name="Title 1"/>
          <p:cNvSpPr txBox="1">
            <a:spLocks/>
          </p:cNvSpPr>
          <p:nvPr/>
        </p:nvSpPr>
        <p:spPr>
          <a:xfrm>
            <a:off x="0" y="161924"/>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Middle ear atelectasis</a:t>
            </a:r>
            <a:endParaRPr lang="en-US" sz="3500" b="1" dirty="0">
              <a:solidFill>
                <a:srgbClr val="000099"/>
              </a:solidFill>
              <a:latin typeface="Palatino Linotype" pitchFamily="18" charset="0"/>
            </a:endParaRPr>
          </a:p>
        </p:txBody>
      </p:sp>
    </p:spTree>
    <p:extLst>
      <p:ext uri="{BB962C8B-B14F-4D97-AF65-F5344CB8AC3E}">
        <p14:creationId xmlns:p14="http://schemas.microsoft.com/office/powerpoint/2010/main" val="3829496853"/>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1" name="Rectangle 3"/>
          <p:cNvSpPr>
            <a:spLocks noGrp="1" noChangeArrowheads="1"/>
          </p:cNvSpPr>
          <p:nvPr>
            <p:ph idx="1"/>
          </p:nvPr>
        </p:nvSpPr>
        <p:spPr>
          <a:xfrm>
            <a:off x="660399" y="1549400"/>
            <a:ext cx="10950575" cy="4622800"/>
          </a:xfrm>
        </p:spPr>
        <p:txBody>
          <a:bodyPr vert="horz" lIns="91440" tIns="45720" rIns="91440" bIns="45720" rtlCol="0">
            <a:normAutofit/>
          </a:bodyPr>
          <a:lstStyle/>
          <a:p>
            <a:pPr>
              <a:lnSpc>
                <a:spcPct val="100000"/>
              </a:lnSpc>
              <a:buFont typeface="Wingdings" pitchFamily="2" charset="2"/>
              <a:buChar char="§"/>
            </a:pPr>
            <a:r>
              <a:rPr lang="en-US" sz="2400" dirty="0">
                <a:latin typeface="Palatino Linotype" pitchFamily="18" charset="0"/>
                <a:cs typeface="Times New Roman" pitchFamily="18" charset="0"/>
              </a:rPr>
              <a:t>The main clinical characteristic of this disease is the retraction of the eardrum.</a:t>
            </a:r>
          </a:p>
          <a:p>
            <a:pPr>
              <a:lnSpc>
                <a:spcPct val="100000"/>
              </a:lnSpc>
              <a:buFont typeface="Wingdings" pitchFamily="2" charset="2"/>
              <a:buChar char="§"/>
            </a:pPr>
            <a:r>
              <a:rPr lang="en-US" sz="2400" dirty="0">
                <a:latin typeface="Palatino Linotype" pitchFamily="18" charset="0"/>
                <a:cs typeface="Times New Roman" pitchFamily="18" charset="0"/>
              </a:rPr>
              <a:t>The tympanic membrane is most often retracted </a:t>
            </a:r>
            <a:r>
              <a:rPr lang="en-US" sz="2400" dirty="0">
                <a:latin typeface="Palatino Linotype" pitchFamily="18" charset="0"/>
                <a:cs typeface="Times New Roman" pitchFamily="18" charset="0"/>
              </a:rPr>
              <a:t>in total or </a:t>
            </a:r>
            <a:r>
              <a:rPr lang="en-US" sz="2400" dirty="0">
                <a:latin typeface="Palatino Linotype" pitchFamily="18" charset="0"/>
                <a:cs typeface="Times New Roman" pitchFamily="18" charset="0"/>
              </a:rPr>
              <a:t>may show retraction of varying degrees:</a:t>
            </a:r>
          </a:p>
          <a:p>
            <a:pPr lvl="1">
              <a:lnSpc>
                <a:spcPct val="100000"/>
              </a:lnSpc>
            </a:pPr>
            <a:r>
              <a:rPr lang="en-US" dirty="0">
                <a:latin typeface="Palatino Linotype" pitchFamily="18" charset="0"/>
                <a:cs typeface="Times New Roman" pitchFamily="18" charset="0"/>
              </a:rPr>
              <a:t>to touch the </a:t>
            </a:r>
            <a:r>
              <a:rPr lang="en-US" dirty="0">
                <a:latin typeface="Palatino Linotype" pitchFamily="18" charset="0"/>
                <a:cs typeface="Times New Roman" pitchFamily="18" charset="0"/>
              </a:rPr>
              <a:t>incus</a:t>
            </a:r>
            <a:r>
              <a:rPr lang="hr-HR" dirty="0">
                <a:latin typeface="Palatino Linotype" pitchFamily="18" charset="0"/>
                <a:cs typeface="Times New Roman" pitchFamily="18" charset="0"/>
              </a:rPr>
              <a:t>,</a:t>
            </a:r>
          </a:p>
          <a:p>
            <a:pPr lvl="1">
              <a:lnSpc>
                <a:spcPct val="100000"/>
              </a:lnSpc>
            </a:pPr>
            <a:r>
              <a:rPr lang="en-US" dirty="0">
                <a:latin typeface="Palatino Linotype" pitchFamily="18" charset="0"/>
                <a:cs typeface="Times New Roman" pitchFamily="18" charset="0"/>
              </a:rPr>
              <a:t>envelops the incus and malleus,</a:t>
            </a:r>
          </a:p>
          <a:p>
            <a:pPr lvl="1">
              <a:lnSpc>
                <a:spcPct val="100000"/>
              </a:lnSpc>
            </a:pPr>
            <a:r>
              <a:rPr lang="en-US" dirty="0">
                <a:latin typeface="Palatino Linotype" pitchFamily="18" charset="0"/>
                <a:cs typeface="Times New Roman" pitchFamily="18" charset="0"/>
              </a:rPr>
              <a:t>that it is in direct contact with </a:t>
            </a:r>
            <a:r>
              <a:rPr lang="en-US" dirty="0" smtClean="0">
                <a:latin typeface="Palatino Linotype" pitchFamily="18" charset="0"/>
                <a:cs typeface="Times New Roman" pitchFamily="18" charset="0"/>
              </a:rPr>
              <a:t>the promontory </a:t>
            </a:r>
            <a:r>
              <a:rPr lang="en-US" dirty="0">
                <a:latin typeface="Palatino Linotype" pitchFamily="18" charset="0"/>
                <a:cs typeface="Times New Roman" pitchFamily="18" charset="0"/>
              </a:rPr>
              <a:t>or is partially </a:t>
            </a:r>
            <a:r>
              <a:rPr lang="en-US" dirty="0" smtClean="0">
                <a:latin typeface="Palatino Linotype" pitchFamily="18" charset="0"/>
                <a:cs typeface="Times New Roman" pitchFamily="18" charset="0"/>
              </a:rPr>
              <a:t>fused to </a:t>
            </a:r>
            <a:r>
              <a:rPr lang="en-US" dirty="0">
                <a:latin typeface="Palatino Linotype" pitchFamily="18" charset="0"/>
                <a:cs typeface="Times New Roman" pitchFamily="18" charset="0"/>
              </a:rPr>
              <a:t>it.</a:t>
            </a:r>
          </a:p>
          <a:p>
            <a:pPr>
              <a:lnSpc>
                <a:spcPct val="100000"/>
              </a:lnSpc>
              <a:buFont typeface="Wingdings" pitchFamily="2" charset="2"/>
              <a:buChar char="§"/>
            </a:pPr>
            <a:endParaRPr lang="en-US" sz="2400" dirty="0">
              <a:latin typeface="Palatino Linotype" pitchFamily="18" charset="0"/>
              <a:cs typeface="Times New Roman" pitchFamily="18" charset="0"/>
            </a:endParaRPr>
          </a:p>
        </p:txBody>
      </p:sp>
      <p:pic>
        <p:nvPicPr>
          <p:cNvPr id="50179" name="Picture 4" descr="atelektaya srednjeg uva"/>
          <p:cNvPicPr>
            <a:picLocks noChangeAspect="1" noChangeArrowheads="1"/>
          </p:cNvPicPr>
          <p:nvPr/>
        </p:nvPicPr>
        <p:blipFill>
          <a:blip r:embed="rId2" cstate="print"/>
          <a:srcRect/>
          <a:stretch>
            <a:fillRect/>
          </a:stretch>
        </p:blipFill>
        <p:spPr bwMode="auto">
          <a:xfrm>
            <a:off x="4673600" y="4410075"/>
            <a:ext cx="2844800" cy="1909762"/>
          </a:xfrm>
          <a:prstGeom prst="rect">
            <a:avLst/>
          </a:prstGeom>
          <a:noFill/>
          <a:ln w="9525">
            <a:noFill/>
            <a:miter lim="800000"/>
            <a:headEnd/>
            <a:tailEnd/>
          </a:ln>
        </p:spPr>
      </p:pic>
      <p:sp>
        <p:nvSpPr>
          <p:cNvPr id="5" name="Title 1"/>
          <p:cNvSpPr txBox="1">
            <a:spLocks/>
          </p:cNvSpPr>
          <p:nvPr/>
        </p:nvSpPr>
        <p:spPr>
          <a:xfrm>
            <a:off x="0" y="161924"/>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Middle ear atelectasis</a:t>
            </a:r>
            <a:endParaRPr lang="en-US" sz="3500" b="1" dirty="0">
              <a:solidFill>
                <a:srgbClr val="000099"/>
              </a:solidFill>
              <a:latin typeface="Palatino Linotype" pitchFamily="18" charset="0"/>
            </a:endParaRPr>
          </a:p>
        </p:txBody>
      </p:sp>
    </p:spTree>
    <p:extLst>
      <p:ext uri="{BB962C8B-B14F-4D97-AF65-F5344CB8AC3E}">
        <p14:creationId xmlns:p14="http://schemas.microsoft.com/office/powerpoint/2010/main" val="173382649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0074" y="1568449"/>
            <a:ext cx="10963275" cy="4575175"/>
          </a:xfrm>
        </p:spPr>
        <p:txBody>
          <a:bodyPr vert="horz" lIns="91440" tIns="45720" rIns="91440" bIns="45720" rtlCol="0">
            <a:normAutofit/>
          </a:bodyPr>
          <a:lstStyle/>
          <a:p>
            <a:pPr>
              <a:buFont typeface="Wingdings" pitchFamily="2" charset="2"/>
              <a:buChar char="§"/>
            </a:pPr>
            <a:r>
              <a:rPr lang="en-US" sz="2400" dirty="0" err="1">
                <a:latin typeface="Palatino Linotype" pitchFamily="18" charset="0"/>
                <a:cs typeface="Times New Roman" pitchFamily="18" charset="0"/>
              </a:rPr>
              <a:t>Pathoanatomical</a:t>
            </a:r>
            <a:r>
              <a:rPr lang="en-US" sz="2400" dirty="0">
                <a:latin typeface="Palatino Linotype" pitchFamily="18" charset="0"/>
                <a:cs typeface="Times New Roman" pitchFamily="18" charset="0"/>
              </a:rPr>
              <a:t> changes take place in several stages</a:t>
            </a:r>
            <a:r>
              <a:rPr lang="x-none" sz="2400" smtClean="0">
                <a:latin typeface="Palatino Linotype" pitchFamily="18" charset="0"/>
                <a:cs typeface="Times New Roman" pitchFamily="18" charset="0"/>
              </a:rPr>
              <a:t>:</a:t>
            </a:r>
            <a:endParaRPr lang="en-US" sz="2400" dirty="0" smtClean="0">
              <a:latin typeface="Palatino Linotype" pitchFamily="18" charset="0"/>
              <a:cs typeface="Times New Roman" pitchFamily="18" charset="0"/>
            </a:endParaRPr>
          </a:p>
          <a:p>
            <a:pPr>
              <a:buFont typeface="Wingdings" pitchFamily="2" charset="2"/>
              <a:buChar char="§"/>
            </a:pPr>
            <a:endParaRPr lang="x-none" sz="2400" dirty="0">
              <a:latin typeface="Palatino Linotype" pitchFamily="18" charset="0"/>
              <a:cs typeface="Times New Roman" pitchFamily="18" charset="0"/>
            </a:endParaRPr>
          </a:p>
          <a:p>
            <a:pPr lvl="1"/>
            <a:r>
              <a:rPr lang="en-US" b="1" dirty="0" smtClean="0">
                <a:solidFill>
                  <a:schemeClr val="accent1"/>
                </a:solidFill>
                <a:latin typeface="Palatino Linotype" pitchFamily="18" charset="0"/>
                <a:cs typeface="Times New Roman" pitchFamily="18" charset="0"/>
              </a:rPr>
              <a:t>Occlusion </a:t>
            </a:r>
            <a:r>
              <a:rPr lang="en-US" b="1" dirty="0">
                <a:solidFill>
                  <a:schemeClr val="accent1"/>
                </a:solidFill>
                <a:latin typeface="Palatino Linotype" pitchFamily="18" charset="0"/>
                <a:cs typeface="Times New Roman" pitchFamily="18" charset="0"/>
              </a:rPr>
              <a:t>phase</a:t>
            </a:r>
            <a:r>
              <a:rPr lang="en-US" dirty="0">
                <a:latin typeface="Palatino Linotype" pitchFamily="18" charset="0"/>
                <a:cs typeface="Times New Roman" pitchFamily="18" charset="0"/>
              </a:rPr>
              <a:t> – Occlusion of the Eustachian tube due to edema of its mucosa due to nasopharyngeal infection</a:t>
            </a:r>
            <a:r>
              <a:rPr lang="sr-Cyrl-RS" dirty="0">
                <a:latin typeface="Palatino Linotype" pitchFamily="18" charset="0"/>
                <a:cs typeface="Times New Roman" pitchFamily="18" charset="0"/>
              </a:rPr>
              <a:t>.</a:t>
            </a:r>
            <a:r>
              <a:rPr lang="x-none">
                <a:latin typeface="Palatino Linotype" pitchFamily="18" charset="0"/>
                <a:cs typeface="Times New Roman" pitchFamily="18" charset="0"/>
              </a:rPr>
              <a:t> </a:t>
            </a:r>
            <a:endParaRPr lang="en-US" dirty="0" smtClean="0">
              <a:latin typeface="Palatino Linotype" pitchFamily="18" charset="0"/>
              <a:cs typeface="Times New Roman" pitchFamily="18" charset="0"/>
            </a:endParaRPr>
          </a:p>
          <a:p>
            <a:pPr lvl="1"/>
            <a:endParaRPr lang="x-none" dirty="0">
              <a:latin typeface="Palatino Linotype" pitchFamily="18" charset="0"/>
              <a:cs typeface="Times New Roman" pitchFamily="18" charset="0"/>
            </a:endParaRPr>
          </a:p>
          <a:p>
            <a:pPr lvl="1"/>
            <a:r>
              <a:rPr lang="en-US" b="1" dirty="0" smtClean="0">
                <a:solidFill>
                  <a:schemeClr val="accent1"/>
                </a:solidFill>
                <a:latin typeface="Palatino Linotype" pitchFamily="18" charset="0"/>
                <a:cs typeface="Times New Roman" pitchFamily="18" charset="0"/>
              </a:rPr>
              <a:t>Catarrhal </a:t>
            </a:r>
            <a:r>
              <a:rPr lang="en-US" b="1" dirty="0">
                <a:solidFill>
                  <a:schemeClr val="accent1"/>
                </a:solidFill>
                <a:latin typeface="Palatino Linotype" pitchFamily="18" charset="0"/>
                <a:cs typeface="Times New Roman" pitchFamily="18" charset="0"/>
              </a:rPr>
              <a:t>phase </a:t>
            </a:r>
            <a:r>
              <a:rPr lang="sr-Cyrl-RS" dirty="0">
                <a:latin typeface="Palatino Linotype" pitchFamily="18" charset="0"/>
                <a:cs typeface="Times New Roman" pitchFamily="18" charset="0"/>
              </a:rPr>
              <a:t>- </a:t>
            </a:r>
            <a:r>
              <a:rPr lang="en-US" dirty="0">
                <a:latin typeface="Palatino Linotype" pitchFamily="18" charset="0"/>
                <a:cs typeface="Times New Roman" pitchFamily="18" charset="0"/>
              </a:rPr>
              <a:t>middle ear ventilation is impaired, the tympanic membrane is retracted, the light reflex is shortened or deformed</a:t>
            </a:r>
            <a:r>
              <a:rPr lang="sr-Cyrl-RS" dirty="0" smtClean="0">
                <a:latin typeface="Palatino Linotype" pitchFamily="18" charset="0"/>
                <a:cs typeface="Times New Roman" pitchFamily="18" charset="0"/>
              </a:rPr>
              <a:t>.</a:t>
            </a:r>
            <a:endParaRPr lang="en-US" dirty="0" smtClean="0">
              <a:latin typeface="Palatino Linotype" pitchFamily="18" charset="0"/>
              <a:cs typeface="Times New Roman" pitchFamily="18" charset="0"/>
            </a:endParaRPr>
          </a:p>
          <a:p>
            <a:pPr lvl="1"/>
            <a:endParaRPr lang="x-none" dirty="0">
              <a:latin typeface="Palatino Linotype" pitchFamily="18" charset="0"/>
              <a:cs typeface="Times New Roman" pitchFamily="18" charset="0"/>
            </a:endParaRPr>
          </a:p>
          <a:p>
            <a:pPr lvl="1"/>
            <a:r>
              <a:rPr lang="en-US" b="1" dirty="0" smtClean="0">
                <a:solidFill>
                  <a:schemeClr val="accent1"/>
                </a:solidFill>
                <a:latin typeface="Palatino Linotype" pitchFamily="18" charset="0"/>
                <a:cs typeface="Times New Roman" pitchFamily="18" charset="0"/>
              </a:rPr>
              <a:t>Serous </a:t>
            </a:r>
            <a:r>
              <a:rPr lang="en-US" b="1" dirty="0">
                <a:solidFill>
                  <a:schemeClr val="accent1"/>
                </a:solidFill>
                <a:latin typeface="Palatino Linotype" pitchFamily="18" charset="0"/>
                <a:cs typeface="Times New Roman" pitchFamily="18" charset="0"/>
              </a:rPr>
              <a:t>phase </a:t>
            </a:r>
            <a:r>
              <a:rPr lang="sr-Cyrl-RS" dirty="0">
                <a:latin typeface="Palatino Linotype" pitchFamily="18" charset="0"/>
                <a:cs typeface="Times New Roman" pitchFamily="18" charset="0"/>
              </a:rPr>
              <a:t>- </a:t>
            </a:r>
            <a:r>
              <a:rPr lang="en-US" dirty="0">
                <a:latin typeface="Palatino Linotype" pitchFamily="18" charset="0"/>
                <a:cs typeface="Times New Roman" pitchFamily="18" charset="0"/>
              </a:rPr>
              <a:t>air from the middle ear is resorbed, which results in the extravasation of serous fluid in the tympanic cavity, the tympanic membrane is reddish with a pronounced blood vessels</a:t>
            </a:r>
            <a:r>
              <a:rPr lang="sr-Cyrl-RS" dirty="0">
                <a:latin typeface="Palatino Linotype" pitchFamily="18" charset="0"/>
                <a:cs typeface="Times New Roman" pitchFamily="18" charset="0"/>
              </a:rPr>
              <a:t>.</a:t>
            </a:r>
            <a:endParaRPr lang="x-none" dirty="0">
              <a:latin typeface="Palatino Linotype" pitchFamily="18" charset="0"/>
              <a:cs typeface="Times New Roman" pitchFamily="18" charset="0"/>
            </a:endParaRPr>
          </a:p>
          <a:p>
            <a:pPr>
              <a:buFont typeface="Wingdings" pitchFamily="2" charset="2"/>
              <a:buChar char="§"/>
            </a:pPr>
            <a:endParaRPr lang="en-US" sz="2400" dirty="0">
              <a:latin typeface="Palatino Linotype" pitchFamily="18" charset="0"/>
              <a:cs typeface="Times New Roman" pitchFamily="18" charset="0"/>
            </a:endParaRPr>
          </a:p>
        </p:txBody>
      </p:sp>
      <p:sp>
        <p:nvSpPr>
          <p:cNvPr id="4"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smtClean="0">
                <a:solidFill>
                  <a:schemeClr val="tx1"/>
                </a:solidFill>
                <a:latin typeface="Palatino Linotype" pitchFamily="18" charset="0"/>
              </a:rPr>
              <a:t>Pathogenesis of </a:t>
            </a:r>
            <a:r>
              <a:rPr lang="en-US" sz="3500" b="1" dirty="0">
                <a:solidFill>
                  <a:schemeClr val="tx1"/>
                </a:solidFill>
                <a:latin typeface="Palatino Linotype" pitchFamily="18" charset="0"/>
              </a:rPr>
              <a:t>AOM</a:t>
            </a:r>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7" name="Rectangle 3"/>
          <p:cNvSpPr>
            <a:spLocks noGrp="1" noChangeArrowheads="1"/>
          </p:cNvSpPr>
          <p:nvPr>
            <p:ph idx="1"/>
          </p:nvPr>
        </p:nvSpPr>
        <p:spPr>
          <a:xfrm>
            <a:off x="590550" y="1577975"/>
            <a:ext cx="10515600" cy="4351338"/>
          </a:xfrm>
        </p:spPr>
        <p:txBody>
          <a:bodyPr vert="horz" lIns="91440" tIns="45720" rIns="91440" bIns="45720" rtlCol="0">
            <a:normAutofit/>
          </a:bodyPr>
          <a:lstStyle/>
          <a:p>
            <a:pPr>
              <a:lnSpc>
                <a:spcPct val="100000"/>
              </a:lnSpc>
              <a:buFont typeface="Wingdings" pitchFamily="2" charset="2"/>
              <a:buChar char="§"/>
            </a:pPr>
            <a:r>
              <a:rPr lang="en-US" sz="2400" dirty="0">
                <a:latin typeface="Palatino Linotype" pitchFamily="18" charset="0"/>
                <a:cs typeface="Times New Roman" pitchFamily="18" charset="0"/>
              </a:rPr>
              <a:t>The </a:t>
            </a:r>
            <a:r>
              <a:rPr lang="en-US" sz="2400" dirty="0" err="1">
                <a:latin typeface="Palatino Linotype" pitchFamily="18" charset="0"/>
                <a:cs typeface="Times New Roman" pitchFamily="18" charset="0"/>
              </a:rPr>
              <a:t>posterosuperior</a:t>
            </a:r>
            <a:r>
              <a:rPr lang="en-US" sz="2400" dirty="0">
                <a:latin typeface="Palatino Linotype" pitchFamily="18" charset="0"/>
                <a:cs typeface="Times New Roman" pitchFamily="18" charset="0"/>
              </a:rPr>
              <a:t> quadrant and the central part of the tympanic membrane are most often affected by retraction, while retraction in the </a:t>
            </a:r>
            <a:r>
              <a:rPr lang="en-US" sz="2400" dirty="0" err="1">
                <a:latin typeface="Palatino Linotype" pitchFamily="18" charset="0"/>
                <a:cs typeface="Times New Roman" pitchFamily="18" charset="0"/>
              </a:rPr>
              <a:t>anterosuperior</a:t>
            </a:r>
            <a:r>
              <a:rPr lang="en-US" sz="2400" dirty="0">
                <a:latin typeface="Palatino Linotype" pitchFamily="18" charset="0"/>
                <a:cs typeface="Times New Roman" pitchFamily="18" charset="0"/>
              </a:rPr>
              <a:t> quadrant occurs quite rarely</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Histological studies show a greater or lesser loss of the fibrous layer of the tympanic membrane</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The degree of loss of this layer is correlated with the degree of retraction.</a:t>
            </a:r>
          </a:p>
          <a:p>
            <a:pPr>
              <a:lnSpc>
                <a:spcPct val="100000"/>
              </a:lnSpc>
              <a:buFont typeface="Wingdings" pitchFamily="2" charset="2"/>
              <a:buChar char="§"/>
            </a:pPr>
            <a:endParaRPr lang="en-US" sz="2400" dirty="0">
              <a:latin typeface="Palatino Linotype" pitchFamily="18" charset="0"/>
              <a:cs typeface="Times New Roman" pitchFamily="18" charset="0"/>
            </a:endParaRPr>
          </a:p>
        </p:txBody>
      </p:sp>
      <p:pic>
        <p:nvPicPr>
          <p:cNvPr id="51203" name="Picture 4" descr="atelektaya srednjeg uva"/>
          <p:cNvPicPr>
            <a:picLocks noChangeAspect="1" noChangeArrowheads="1"/>
          </p:cNvPicPr>
          <p:nvPr/>
        </p:nvPicPr>
        <p:blipFill>
          <a:blip r:embed="rId2" cstate="print"/>
          <a:srcRect/>
          <a:stretch>
            <a:fillRect/>
          </a:stretch>
        </p:blipFill>
        <p:spPr bwMode="auto">
          <a:xfrm>
            <a:off x="4612021" y="4691856"/>
            <a:ext cx="2967957" cy="1992313"/>
          </a:xfrm>
          <a:prstGeom prst="rect">
            <a:avLst/>
          </a:prstGeom>
          <a:noFill/>
          <a:ln w="9525">
            <a:noFill/>
            <a:miter lim="800000"/>
            <a:headEnd/>
            <a:tailEnd/>
          </a:ln>
        </p:spPr>
      </p:pic>
      <p:sp>
        <p:nvSpPr>
          <p:cNvPr id="6" name="Title 1"/>
          <p:cNvSpPr txBox="1">
            <a:spLocks/>
          </p:cNvSpPr>
          <p:nvPr/>
        </p:nvSpPr>
        <p:spPr>
          <a:xfrm>
            <a:off x="0" y="161924"/>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Middle ear atelectasis</a:t>
            </a:r>
            <a:endParaRPr lang="en-US" sz="3500" b="1" dirty="0">
              <a:solidFill>
                <a:srgbClr val="000099"/>
              </a:solidFill>
              <a:latin typeface="Palatino Linotype" pitchFamily="18" charset="0"/>
            </a:endParaRPr>
          </a:p>
        </p:txBody>
      </p:sp>
    </p:spTree>
    <p:extLst>
      <p:ext uri="{BB962C8B-B14F-4D97-AF65-F5344CB8AC3E}">
        <p14:creationId xmlns:p14="http://schemas.microsoft.com/office/powerpoint/2010/main" val="1101800587"/>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3"/>
          <p:cNvSpPr>
            <a:spLocks noGrp="1" noChangeArrowheads="1"/>
          </p:cNvSpPr>
          <p:nvPr>
            <p:ph idx="1"/>
          </p:nvPr>
        </p:nvSpPr>
        <p:spPr>
          <a:xfrm>
            <a:off x="609600" y="1581150"/>
            <a:ext cx="11029950" cy="4648200"/>
          </a:xfrm>
        </p:spPr>
        <p:txBody>
          <a:bodyPr vert="horz" lIns="91440" tIns="45720" rIns="91440" bIns="45720" rtlCol="0">
            <a:normAutofit/>
          </a:bodyPr>
          <a:lstStyle/>
          <a:p>
            <a:pPr>
              <a:lnSpc>
                <a:spcPct val="100000"/>
              </a:lnSpc>
              <a:buFont typeface="Wingdings" pitchFamily="2" charset="2"/>
              <a:buChar char="§"/>
            </a:pPr>
            <a:r>
              <a:rPr lang="en-US" sz="2400" dirty="0" err="1">
                <a:latin typeface="Palatino Linotype" pitchFamily="18" charset="0"/>
                <a:cs typeface="Times New Roman" pitchFamily="18" charset="0"/>
              </a:rPr>
              <a:t>Otoscopy</a:t>
            </a:r>
            <a:r>
              <a:rPr lang="hr-HR" sz="2400" dirty="0">
                <a:latin typeface="Palatino Linotype" pitchFamily="18" charset="0"/>
                <a:cs typeface="Times New Roman" pitchFamily="18" charset="0"/>
              </a:rPr>
              <a:t>:                                                                                                                                                                                                                                                                          </a:t>
            </a:r>
          </a:p>
          <a:p>
            <a:pPr>
              <a:lnSpc>
                <a:spcPct val="100000"/>
              </a:lnSpc>
              <a:buFont typeface="Wingdings" pitchFamily="2" charset="2"/>
              <a:buChar char="§"/>
            </a:pPr>
            <a:endParaRPr lang="en-US" sz="800" dirty="0">
              <a:latin typeface="Palatino Linotype" pitchFamily="18" charset="0"/>
              <a:cs typeface="Times New Roman" pitchFamily="18" charset="0"/>
            </a:endParaRPr>
          </a:p>
          <a:p>
            <a:pPr lvl="1">
              <a:lnSpc>
                <a:spcPct val="100000"/>
              </a:lnSpc>
            </a:pPr>
            <a:r>
              <a:rPr lang="en-US" dirty="0">
                <a:latin typeface="Palatino Linotype" pitchFamily="18" charset="0"/>
                <a:cs typeface="Times New Roman" pitchFamily="18" charset="0"/>
              </a:rPr>
              <a:t>the tympanic membrane is very thin due to the lack of a fibrous layer</a:t>
            </a:r>
            <a:r>
              <a:rPr lang="en-US" dirty="0" smtClean="0">
                <a:latin typeface="Palatino Linotype" pitchFamily="18" charset="0"/>
                <a:cs typeface="Times New Roman" pitchFamily="18" charset="0"/>
              </a:rPr>
              <a:t>,</a:t>
            </a:r>
          </a:p>
          <a:p>
            <a:pPr lvl="1">
              <a:lnSpc>
                <a:spcPct val="100000"/>
              </a:lnSpc>
            </a:pPr>
            <a:endParaRPr lang="en-US" sz="800" dirty="0">
              <a:latin typeface="Palatino Linotype" pitchFamily="18" charset="0"/>
              <a:cs typeface="Times New Roman" pitchFamily="18" charset="0"/>
            </a:endParaRPr>
          </a:p>
          <a:p>
            <a:pPr lvl="1">
              <a:lnSpc>
                <a:spcPct val="100000"/>
              </a:lnSpc>
            </a:pPr>
            <a:r>
              <a:rPr lang="en-US" dirty="0">
                <a:latin typeface="Palatino Linotype" pitchFamily="18" charset="0"/>
                <a:cs typeface="Times New Roman" pitchFamily="18" charset="0"/>
              </a:rPr>
              <a:t>scarred (due to healed perforation</a:t>
            </a:r>
            <a:r>
              <a:rPr lang="en-US" dirty="0" smtClean="0">
                <a:latin typeface="Palatino Linotype" pitchFamily="18" charset="0"/>
                <a:cs typeface="Times New Roman" pitchFamily="18" charset="0"/>
              </a:rPr>
              <a:t>),</a:t>
            </a:r>
          </a:p>
          <a:p>
            <a:pPr lvl="1">
              <a:lnSpc>
                <a:spcPct val="100000"/>
              </a:lnSpc>
            </a:pPr>
            <a:endParaRPr lang="en-US" sz="800" dirty="0">
              <a:latin typeface="Palatino Linotype" pitchFamily="18" charset="0"/>
              <a:cs typeface="Times New Roman" pitchFamily="18" charset="0"/>
            </a:endParaRPr>
          </a:p>
          <a:p>
            <a:pPr lvl="1">
              <a:lnSpc>
                <a:spcPct val="100000"/>
              </a:lnSpc>
            </a:pPr>
            <a:r>
              <a:rPr lang="en-US" dirty="0">
                <a:latin typeface="Palatino Linotype" pitchFamily="18" charset="0"/>
                <a:cs typeface="Times New Roman" pitchFamily="18" charset="0"/>
              </a:rPr>
              <a:t>it is transparent, facilitating the observation of </a:t>
            </a:r>
            <a:r>
              <a:rPr lang="en-US" dirty="0">
                <a:latin typeface="Palatino Linotype" pitchFamily="18" charset="0"/>
                <a:cs typeface="Times New Roman" pitchFamily="18" charset="0"/>
              </a:rPr>
              <a:t>structures </a:t>
            </a:r>
            <a:r>
              <a:rPr lang="en-US" dirty="0">
                <a:latin typeface="Palatino Linotype" pitchFamily="18" charset="0"/>
                <a:cs typeface="Times New Roman" pitchFamily="18" charset="0"/>
              </a:rPr>
              <a:t>in the middle ear</a:t>
            </a:r>
            <a:r>
              <a:rPr lang="en-US" dirty="0" smtClean="0">
                <a:latin typeface="Palatino Linotype" pitchFamily="18" charset="0"/>
                <a:cs typeface="Times New Roman" pitchFamily="18" charset="0"/>
              </a:rPr>
              <a:t>,</a:t>
            </a:r>
          </a:p>
          <a:p>
            <a:pPr lvl="1">
              <a:lnSpc>
                <a:spcPct val="100000"/>
              </a:lnSpc>
            </a:pPr>
            <a:endParaRPr lang="en-US" sz="800" dirty="0">
              <a:latin typeface="Palatino Linotype" pitchFamily="18" charset="0"/>
              <a:cs typeface="Times New Roman" pitchFamily="18" charset="0"/>
            </a:endParaRPr>
          </a:p>
          <a:p>
            <a:pPr lvl="1">
              <a:lnSpc>
                <a:spcPct val="100000"/>
              </a:lnSpc>
            </a:pPr>
            <a:r>
              <a:rPr lang="en-US" dirty="0">
                <a:latin typeface="Palatino Linotype" pitchFamily="18" charset="0"/>
                <a:cs typeface="Times New Roman" pitchFamily="18" charset="0"/>
              </a:rPr>
              <a:t>through </a:t>
            </a:r>
            <a:r>
              <a:rPr lang="en-US" dirty="0">
                <a:latin typeface="Palatino Linotype" pitchFamily="18" charset="0"/>
                <a:cs typeface="Times New Roman" pitchFamily="18" charset="0"/>
              </a:rPr>
              <a:t>this transparent eardrum we can observe the necrosis of the incus and the appearance of granulation tissue.</a:t>
            </a:r>
          </a:p>
        </p:txBody>
      </p:sp>
      <p:sp>
        <p:nvSpPr>
          <p:cNvPr id="3" name="Title 1"/>
          <p:cNvSpPr txBox="1">
            <a:spLocks/>
          </p:cNvSpPr>
          <p:nvPr/>
        </p:nvSpPr>
        <p:spPr>
          <a:xfrm>
            <a:off x="0" y="161924"/>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Middle ear atelectasis</a:t>
            </a:r>
            <a:endParaRPr lang="en-US" sz="3500" b="1" dirty="0">
              <a:solidFill>
                <a:srgbClr val="000099"/>
              </a:solidFill>
              <a:latin typeface="Palatino Linotype" pitchFamily="18" charset="0"/>
            </a:endParaRPr>
          </a:p>
        </p:txBody>
      </p:sp>
    </p:spTree>
    <p:extLst>
      <p:ext uri="{BB962C8B-B14F-4D97-AF65-F5344CB8AC3E}">
        <p14:creationId xmlns:p14="http://schemas.microsoft.com/office/powerpoint/2010/main" val="1884062967"/>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descr="atelektaya srednjeg uva"/>
          <p:cNvPicPr>
            <a:picLocks noChangeAspect="1" noChangeArrowheads="1"/>
          </p:cNvPicPr>
          <p:nvPr/>
        </p:nvPicPr>
        <p:blipFill>
          <a:blip r:embed="rId2" cstate="print"/>
          <a:srcRect/>
          <a:stretch>
            <a:fillRect/>
          </a:stretch>
        </p:blipFill>
        <p:spPr bwMode="auto">
          <a:xfrm>
            <a:off x="962025" y="0"/>
            <a:ext cx="10261600" cy="6889750"/>
          </a:xfrm>
          <a:prstGeom prst="rect">
            <a:avLst/>
          </a:prstGeom>
          <a:noFill/>
          <a:ln w="9525">
            <a:noFill/>
            <a:miter lim="800000"/>
            <a:headEnd/>
            <a:tailEnd/>
          </a:ln>
        </p:spPr>
      </p:pic>
    </p:spTree>
    <p:extLst>
      <p:ext uri="{BB962C8B-B14F-4D97-AF65-F5344CB8AC3E}">
        <p14:creationId xmlns:p14="http://schemas.microsoft.com/office/powerpoint/2010/main" val="1026188383"/>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1315" name="Rectangle 3"/>
          <p:cNvSpPr>
            <a:spLocks noGrp="1" noChangeArrowheads="1"/>
          </p:cNvSpPr>
          <p:nvPr>
            <p:ph idx="1"/>
          </p:nvPr>
        </p:nvSpPr>
        <p:spPr>
          <a:xfrm>
            <a:off x="609600" y="1571625"/>
            <a:ext cx="10972800" cy="4619625"/>
          </a:xfrm>
        </p:spPr>
        <p:txBody>
          <a:bodyPr vert="horz" lIns="91440" tIns="45720" rIns="91440" bIns="45720" rtlCol="0">
            <a:normAutofit/>
          </a:bodyPr>
          <a:lstStyle/>
          <a:p>
            <a:pPr>
              <a:lnSpc>
                <a:spcPct val="100000"/>
              </a:lnSpc>
              <a:buFont typeface="Wingdings" pitchFamily="2" charset="2"/>
              <a:buChar char="§"/>
            </a:pPr>
            <a:r>
              <a:rPr lang="en-US" sz="2400" dirty="0" smtClean="0">
                <a:latin typeface="Palatino Linotype" pitchFamily="18" charset="0"/>
                <a:cs typeface="Times New Roman" pitchFamily="18" charset="0"/>
              </a:rPr>
              <a:t>Therapy:</a:t>
            </a:r>
            <a:endParaRPr lang="sl-SI" sz="2400" dirty="0">
              <a:latin typeface="Palatino Linotype" pitchFamily="18" charset="0"/>
              <a:cs typeface="Times New Roman" pitchFamily="18" charset="0"/>
            </a:endParaRPr>
          </a:p>
          <a:p>
            <a:pPr>
              <a:lnSpc>
                <a:spcPct val="100000"/>
              </a:lnSpc>
              <a:buFont typeface="Wingdings" pitchFamily="2" charset="2"/>
              <a:buChar char="§"/>
            </a:pPr>
            <a:endParaRPr lang="sl-SI" sz="2400" dirty="0">
              <a:latin typeface="Palatino Linotype" pitchFamily="18" charset="0"/>
              <a:cs typeface="Times New Roman" pitchFamily="18" charset="0"/>
            </a:endParaRPr>
          </a:p>
          <a:p>
            <a:pPr lvl="1">
              <a:lnSpc>
                <a:spcPct val="100000"/>
              </a:lnSpc>
            </a:pPr>
            <a:r>
              <a:rPr lang="en-US" dirty="0">
                <a:latin typeface="Palatino Linotype" pitchFamily="18" charset="0"/>
                <a:cs typeface="Times New Roman" pitchFamily="18" charset="0"/>
              </a:rPr>
              <a:t>Artificial aeration of the middle ear space (</a:t>
            </a:r>
            <a:r>
              <a:rPr lang="en-US" dirty="0" err="1">
                <a:latin typeface="Palatino Linotype" pitchFamily="18" charset="0"/>
                <a:cs typeface="Times New Roman" pitchFamily="18" charset="0"/>
              </a:rPr>
              <a:t>Politzer</a:t>
            </a:r>
            <a:r>
              <a:rPr lang="en-US" dirty="0">
                <a:latin typeface="Palatino Linotype" pitchFamily="18" charset="0"/>
                <a:cs typeface="Times New Roman" pitchFamily="18" charset="0"/>
              </a:rPr>
              <a:t> therapy, insertion of an </a:t>
            </a:r>
            <a:r>
              <a:rPr lang="en-US" dirty="0">
                <a:latin typeface="Palatino Linotype" pitchFamily="18" charset="0"/>
                <a:cs typeface="Times New Roman" pitchFamily="18" charset="0"/>
              </a:rPr>
              <a:t>ventilation </a:t>
            </a:r>
            <a:r>
              <a:rPr lang="en-US" dirty="0">
                <a:latin typeface="Palatino Linotype" pitchFamily="18" charset="0"/>
                <a:cs typeface="Times New Roman" pitchFamily="18" charset="0"/>
              </a:rPr>
              <a:t>tube); removal of potential causes of tubal </a:t>
            </a:r>
            <a:r>
              <a:rPr lang="en-US" dirty="0">
                <a:latin typeface="Palatino Linotype" pitchFamily="18" charset="0"/>
                <a:cs typeface="Times New Roman" pitchFamily="18" charset="0"/>
              </a:rPr>
              <a:t>dysfunction</a:t>
            </a:r>
            <a:r>
              <a:rPr lang="sl-SI" dirty="0">
                <a:latin typeface="Palatino Linotype" pitchFamily="18" charset="0"/>
                <a:cs typeface="Times New Roman" pitchFamily="18" charset="0"/>
              </a:rPr>
              <a:t>. </a:t>
            </a:r>
            <a:endParaRPr lang="en-US" dirty="0" smtClean="0">
              <a:latin typeface="Palatino Linotype" pitchFamily="18" charset="0"/>
              <a:cs typeface="Times New Roman" pitchFamily="18" charset="0"/>
            </a:endParaRPr>
          </a:p>
          <a:p>
            <a:pPr lvl="1">
              <a:lnSpc>
                <a:spcPct val="100000"/>
              </a:lnSpc>
            </a:pPr>
            <a:endParaRPr lang="sl-SI" dirty="0">
              <a:latin typeface="Palatino Linotype" pitchFamily="18" charset="0"/>
              <a:cs typeface="Times New Roman" pitchFamily="18" charset="0"/>
            </a:endParaRPr>
          </a:p>
          <a:p>
            <a:pPr lvl="1">
              <a:lnSpc>
                <a:spcPct val="100000"/>
              </a:lnSpc>
            </a:pPr>
            <a:r>
              <a:rPr lang="en-US" dirty="0">
                <a:latin typeface="Palatino Linotype" pitchFamily="18" charset="0"/>
                <a:cs typeface="Times New Roman" pitchFamily="18" charset="0"/>
              </a:rPr>
              <a:t>The therapy of choice is </a:t>
            </a:r>
            <a:r>
              <a:rPr lang="en-US" dirty="0" err="1">
                <a:latin typeface="Palatino Linotype" pitchFamily="18" charset="0"/>
                <a:cs typeface="Times New Roman" pitchFamily="18" charset="0"/>
              </a:rPr>
              <a:t>paracentesis</a:t>
            </a:r>
            <a:r>
              <a:rPr lang="en-US" dirty="0">
                <a:latin typeface="Palatino Linotype" pitchFamily="18" charset="0"/>
                <a:cs typeface="Times New Roman" pitchFamily="18" charset="0"/>
              </a:rPr>
              <a:t> with placement of </a:t>
            </a:r>
            <a:r>
              <a:rPr lang="en-US" dirty="0">
                <a:latin typeface="Palatino Linotype" pitchFamily="18" charset="0"/>
                <a:cs typeface="Times New Roman" pitchFamily="18" charset="0"/>
              </a:rPr>
              <a:t>ventilation </a:t>
            </a:r>
            <a:r>
              <a:rPr lang="en-US" dirty="0">
                <a:latin typeface="Palatino Linotype" pitchFamily="18" charset="0"/>
                <a:cs typeface="Times New Roman" pitchFamily="18" charset="0"/>
              </a:rPr>
              <a:t>tubes.</a:t>
            </a:r>
          </a:p>
          <a:p>
            <a:pPr>
              <a:lnSpc>
                <a:spcPct val="100000"/>
              </a:lnSpc>
              <a:buFont typeface="Wingdings" pitchFamily="2" charset="2"/>
              <a:buChar char="§"/>
            </a:pPr>
            <a:endParaRPr lang="en-US" sz="2400" dirty="0">
              <a:latin typeface="Palatino Linotype" pitchFamily="18" charset="0"/>
              <a:cs typeface="Times New Roman" pitchFamily="18" charset="0"/>
            </a:endParaRPr>
          </a:p>
          <a:p>
            <a:pPr>
              <a:lnSpc>
                <a:spcPct val="100000"/>
              </a:lnSpc>
              <a:buFont typeface="Wingdings" pitchFamily="2" charset="2"/>
              <a:buChar char="§"/>
            </a:pPr>
            <a:endParaRPr lang="en-US" sz="2400" dirty="0">
              <a:latin typeface="Palatino Linotype" pitchFamily="18" charset="0"/>
              <a:cs typeface="Times New Roman" pitchFamily="18" charset="0"/>
            </a:endParaRPr>
          </a:p>
        </p:txBody>
      </p:sp>
      <p:pic>
        <p:nvPicPr>
          <p:cNvPr id="54275" name="Picture 4" descr="cevcica"/>
          <p:cNvPicPr>
            <a:picLocks noChangeAspect="1" noChangeArrowheads="1"/>
          </p:cNvPicPr>
          <p:nvPr/>
        </p:nvPicPr>
        <p:blipFill>
          <a:blip r:embed="rId3" cstate="print"/>
          <a:srcRect/>
          <a:stretch>
            <a:fillRect/>
          </a:stretch>
        </p:blipFill>
        <p:spPr bwMode="auto">
          <a:xfrm>
            <a:off x="4561946" y="4381501"/>
            <a:ext cx="3068108" cy="2230543"/>
          </a:xfrm>
          <a:prstGeom prst="rect">
            <a:avLst/>
          </a:prstGeom>
          <a:noFill/>
          <a:ln w="9525">
            <a:noFill/>
            <a:miter lim="800000"/>
            <a:headEnd/>
            <a:tailEnd/>
          </a:ln>
        </p:spPr>
      </p:pic>
      <p:sp>
        <p:nvSpPr>
          <p:cNvPr id="4" name="Title 1"/>
          <p:cNvSpPr txBox="1">
            <a:spLocks/>
          </p:cNvSpPr>
          <p:nvPr/>
        </p:nvSpPr>
        <p:spPr>
          <a:xfrm>
            <a:off x="0" y="161924"/>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Middle ear atelectasis</a:t>
            </a:r>
            <a:endParaRPr lang="en-US" sz="3500" b="1" dirty="0">
              <a:solidFill>
                <a:srgbClr val="000099"/>
              </a:solidFill>
              <a:latin typeface="Palatino Linotype" pitchFamily="18" charset="0"/>
            </a:endParaRPr>
          </a:p>
        </p:txBody>
      </p:sp>
    </p:spTree>
    <p:extLst>
      <p:ext uri="{BB962C8B-B14F-4D97-AF65-F5344CB8AC3E}">
        <p14:creationId xmlns:p14="http://schemas.microsoft.com/office/powerpoint/2010/main" val="55933957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3"/>
          <p:cNvSpPr>
            <a:spLocks noGrp="1" noChangeArrowheads="1"/>
          </p:cNvSpPr>
          <p:nvPr>
            <p:ph idx="1"/>
          </p:nvPr>
        </p:nvSpPr>
        <p:spPr>
          <a:xfrm>
            <a:off x="571500" y="1597025"/>
            <a:ext cx="10515600" cy="4351338"/>
          </a:xfrm>
        </p:spPr>
        <p:txBody>
          <a:bodyPr vert="horz" lIns="91440" tIns="45720" rIns="91440" bIns="45720" rtlCol="0">
            <a:normAutofit/>
          </a:bodyPr>
          <a:lstStyle/>
          <a:p>
            <a:pPr>
              <a:lnSpc>
                <a:spcPct val="100000"/>
              </a:lnSpc>
              <a:buFont typeface="Wingdings" pitchFamily="2" charset="2"/>
              <a:buChar char="§"/>
            </a:pPr>
            <a:r>
              <a:rPr lang="en-US" sz="2400" dirty="0">
                <a:latin typeface="Palatino Linotype" pitchFamily="18" charset="0"/>
                <a:cs typeface="Times New Roman" pitchFamily="18" charset="0"/>
              </a:rPr>
              <a:t>Adhesive otitis is a chronic, non-specific inflammatory process of the middle ear</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It occurs as a result of chronic dysfunction of the </a:t>
            </a:r>
            <a:r>
              <a:rPr lang="en-US" sz="2400" dirty="0">
                <a:latin typeface="Palatino Linotype" pitchFamily="18" charset="0"/>
                <a:cs typeface="Times New Roman" pitchFamily="18" charset="0"/>
              </a:rPr>
              <a:t>Eustachian </a:t>
            </a:r>
            <a:r>
              <a:rPr lang="en-US" sz="2400" dirty="0">
                <a:latin typeface="Palatino Linotype" pitchFamily="18" charset="0"/>
                <a:cs typeface="Times New Roman" pitchFamily="18" charset="0"/>
              </a:rPr>
              <a:t>tube and exudative inflammatory processes in the middle ear, in cases with an intact eardrum</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800" dirty="0">
              <a:latin typeface="Palatino Linotype" pitchFamily="18" charset="0"/>
              <a:cs typeface="Times New Roman" pitchFamily="18" charset="0"/>
            </a:endParaRPr>
          </a:p>
          <a:p>
            <a:pPr>
              <a:lnSpc>
                <a:spcPct val="100000"/>
              </a:lnSpc>
              <a:buFont typeface="Wingdings" pitchFamily="2" charset="2"/>
              <a:buChar char="§"/>
            </a:pPr>
            <a:endParaRPr lang="en-US" sz="2400" dirty="0">
              <a:latin typeface="Palatino Linotype" pitchFamily="18" charset="0"/>
              <a:cs typeface="Times New Roman" pitchFamily="18" charset="0"/>
            </a:endParaRPr>
          </a:p>
        </p:txBody>
      </p:sp>
      <p:sp>
        <p:nvSpPr>
          <p:cNvPr id="4" name="Title 1"/>
          <p:cNvSpPr txBox="1">
            <a:spLocks/>
          </p:cNvSpPr>
          <p:nvPr/>
        </p:nvSpPr>
        <p:spPr>
          <a:xfrm>
            <a:off x="0" y="161924"/>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Adhesive otitis media</a:t>
            </a:r>
            <a:endParaRPr lang="en-US" sz="3500" b="1" dirty="0">
              <a:solidFill>
                <a:srgbClr val="000099"/>
              </a:solidFill>
              <a:latin typeface="Palatino Linotype" pitchFamily="18" charset="0"/>
            </a:endParaRPr>
          </a:p>
        </p:txBody>
      </p:sp>
    </p:spTree>
    <p:extLst>
      <p:ext uri="{BB962C8B-B14F-4D97-AF65-F5344CB8AC3E}">
        <p14:creationId xmlns:p14="http://schemas.microsoft.com/office/powerpoint/2010/main" val="376133640"/>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7" name="Rectangle 3"/>
          <p:cNvSpPr>
            <a:spLocks noGrp="1" noChangeArrowheads="1"/>
          </p:cNvSpPr>
          <p:nvPr>
            <p:ph idx="1"/>
          </p:nvPr>
        </p:nvSpPr>
        <p:spPr>
          <a:xfrm>
            <a:off x="590550" y="1597024"/>
            <a:ext cx="10991850" cy="4575175"/>
          </a:xfrm>
        </p:spPr>
        <p:txBody>
          <a:bodyPr vert="horz" lIns="91440" tIns="45720" rIns="91440" bIns="45720" rtlCol="0">
            <a:normAutofit/>
          </a:bodyPr>
          <a:lstStyle/>
          <a:p>
            <a:pPr>
              <a:lnSpc>
                <a:spcPct val="100000"/>
              </a:lnSpc>
              <a:buFont typeface="Wingdings" pitchFamily="2" charset="2"/>
              <a:buChar char="§"/>
            </a:pPr>
            <a:r>
              <a:rPr lang="en-US" sz="2400" dirty="0">
                <a:latin typeface="Palatino Linotype" pitchFamily="18" charset="0"/>
                <a:cs typeface="Times New Roman" pitchFamily="18" charset="0"/>
              </a:rPr>
              <a:t>Adhesive otitis should be distinguished from other types of adhesive processes, which can occur in different conditions</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2400" dirty="0">
              <a:latin typeface="Palatino Linotype" pitchFamily="18" charset="0"/>
              <a:cs typeface="Times New Roman" pitchFamily="18" charset="0"/>
            </a:endParaRPr>
          </a:p>
          <a:p>
            <a:pPr lvl="1">
              <a:lnSpc>
                <a:spcPct val="100000"/>
              </a:lnSpc>
            </a:pPr>
            <a:r>
              <a:rPr lang="en-US" dirty="0">
                <a:latin typeface="Palatino Linotype" pitchFamily="18" charset="0"/>
                <a:cs typeface="Times New Roman" pitchFamily="18" charset="0"/>
              </a:rPr>
              <a:t>chronic otitis with perforation of the tympanic membrane,</a:t>
            </a:r>
          </a:p>
          <a:p>
            <a:pPr lvl="1">
              <a:lnSpc>
                <a:spcPct val="100000"/>
              </a:lnSpc>
            </a:pPr>
            <a:r>
              <a:rPr lang="en-US" dirty="0">
                <a:latin typeface="Palatino Linotype" pitchFamily="18" charset="0"/>
                <a:cs typeface="Times New Roman" pitchFamily="18" charset="0"/>
              </a:rPr>
              <a:t>surgical damage to the middle ear mucosa,</a:t>
            </a:r>
          </a:p>
          <a:p>
            <a:pPr lvl="1">
              <a:lnSpc>
                <a:spcPct val="100000"/>
              </a:lnSpc>
            </a:pPr>
            <a:r>
              <a:rPr lang="en-US" dirty="0">
                <a:latin typeface="Palatino Linotype" pitchFamily="18" charset="0"/>
                <a:cs typeface="Times New Roman" pitchFamily="18" charset="0"/>
              </a:rPr>
              <a:t>mucosal reaction to irritating implanted foreign material in the middle </a:t>
            </a:r>
            <a:r>
              <a:rPr lang="en-US" dirty="0" smtClean="0">
                <a:latin typeface="Palatino Linotype" pitchFamily="18" charset="0"/>
                <a:cs typeface="Times New Roman" pitchFamily="18" charset="0"/>
              </a:rPr>
              <a:t>ear.</a:t>
            </a:r>
            <a:endParaRPr lang="en-US" dirty="0">
              <a:latin typeface="Palatino Linotype" pitchFamily="18" charset="0"/>
              <a:cs typeface="Times New Roman" pitchFamily="18" charset="0"/>
            </a:endParaRPr>
          </a:p>
        </p:txBody>
      </p:sp>
      <p:sp>
        <p:nvSpPr>
          <p:cNvPr id="5" name="Title 1"/>
          <p:cNvSpPr txBox="1">
            <a:spLocks/>
          </p:cNvSpPr>
          <p:nvPr/>
        </p:nvSpPr>
        <p:spPr>
          <a:xfrm>
            <a:off x="0" y="161924"/>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Adhesive otitis media</a:t>
            </a:r>
            <a:endParaRPr lang="en-US" sz="3500" b="1" dirty="0">
              <a:solidFill>
                <a:srgbClr val="000099"/>
              </a:solidFill>
              <a:latin typeface="Palatino Linotype" pitchFamily="18" charset="0"/>
            </a:endParaRPr>
          </a:p>
        </p:txBody>
      </p:sp>
    </p:spTree>
    <p:extLst>
      <p:ext uri="{BB962C8B-B14F-4D97-AF65-F5344CB8AC3E}">
        <p14:creationId xmlns:p14="http://schemas.microsoft.com/office/powerpoint/2010/main" val="3007908840"/>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9" name="Rectangle 3"/>
          <p:cNvSpPr>
            <a:spLocks noGrp="1" noChangeArrowheads="1"/>
          </p:cNvSpPr>
          <p:nvPr>
            <p:ph idx="1"/>
          </p:nvPr>
        </p:nvSpPr>
        <p:spPr>
          <a:xfrm>
            <a:off x="600075" y="1143000"/>
            <a:ext cx="10953750" cy="5495925"/>
          </a:xfrm>
        </p:spPr>
        <p:txBody>
          <a:bodyPr vert="horz" lIns="91440" tIns="45720" rIns="91440" bIns="45720" rtlCol="0">
            <a:normAutofit/>
          </a:bodyPr>
          <a:lstStyle/>
          <a:p>
            <a:pPr>
              <a:lnSpc>
                <a:spcPct val="100000"/>
              </a:lnSpc>
              <a:buFont typeface="Wingdings" pitchFamily="2" charset="2"/>
              <a:buChar char="§"/>
            </a:pPr>
            <a:r>
              <a:rPr lang="en-US" sz="2400" dirty="0">
                <a:latin typeface="Palatino Linotype" pitchFamily="18" charset="0"/>
                <a:cs typeface="Times New Roman" pitchFamily="18" charset="0"/>
              </a:rPr>
              <a:t>The disease goes through three stages, and the terminal stage is the stage of mature, fibrous adhesions, loss of aeration of the mastoid process with or without bone </a:t>
            </a:r>
            <a:r>
              <a:rPr lang="en-US" sz="2400" dirty="0" err="1">
                <a:latin typeface="Palatino Linotype" pitchFamily="18" charset="0"/>
                <a:cs typeface="Times New Roman" pitchFamily="18" charset="0"/>
              </a:rPr>
              <a:t>resorption</a:t>
            </a:r>
            <a:r>
              <a:rPr lang="en-US" sz="2400" dirty="0">
                <a:latin typeface="Palatino Linotype" pitchFamily="18" charset="0"/>
                <a:cs typeface="Times New Roman" pitchFamily="18" charset="0"/>
              </a:rPr>
              <a:t>, most often on the long </a:t>
            </a:r>
            <a:r>
              <a:rPr lang="en-US" sz="2400" dirty="0">
                <a:latin typeface="Palatino Linotype" pitchFamily="18" charset="0"/>
                <a:cs typeface="Times New Roman" pitchFamily="18" charset="0"/>
              </a:rPr>
              <a:t>process </a:t>
            </a:r>
            <a:r>
              <a:rPr lang="en-US" sz="2400" dirty="0">
                <a:latin typeface="Palatino Linotype" pitchFamily="18" charset="0"/>
                <a:cs typeface="Times New Roman" pitchFamily="18" charset="0"/>
              </a:rPr>
              <a:t>of the incus</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The symptoms are persistent tinnitus and a feeling of blocked ears, most often after numerous episodes of secretory otitis</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900" dirty="0" smtClean="0">
              <a:latin typeface="Palatino Linotype" pitchFamily="18" charset="0"/>
              <a:cs typeface="Times New Roman" pitchFamily="18" charset="0"/>
            </a:endParaRPr>
          </a:p>
          <a:p>
            <a:pPr>
              <a:lnSpc>
                <a:spcPct val="100000"/>
              </a:lnSpc>
              <a:buFont typeface="Wingdings" pitchFamily="2" charset="2"/>
              <a:buChar char="§"/>
            </a:pPr>
            <a:r>
              <a:rPr lang="en-US" sz="2400" b="1" dirty="0" err="1">
                <a:solidFill>
                  <a:schemeClr val="accent1"/>
                </a:solidFill>
                <a:latin typeface="Palatino Linotype" pitchFamily="18" charset="0"/>
                <a:cs typeface="Times New Roman" pitchFamily="18" charset="0"/>
              </a:rPr>
              <a:t>Otoscopy</a:t>
            </a:r>
            <a:r>
              <a:rPr lang="en-US" sz="2400" b="1" dirty="0">
                <a:solidFill>
                  <a:schemeClr val="accent1"/>
                </a:solidFill>
                <a:latin typeface="Palatino Linotype" pitchFamily="18" charset="0"/>
                <a:cs typeface="Times New Roman" pitchFamily="18" charset="0"/>
              </a:rPr>
              <a:t>:</a:t>
            </a:r>
            <a:r>
              <a:rPr lang="en-US" sz="2400" dirty="0">
                <a:latin typeface="Palatino Linotype" pitchFamily="18" charset="0"/>
                <a:cs typeface="Times New Roman" pitchFamily="18" charset="0"/>
              </a:rPr>
              <a:t> we see a thinned tympanic membrane, retracted in its entirety or in certain parts</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9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The light reflex is most often missing, and due to the lack of a fibrous layer, the anatomical details are overemphasized</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9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Certain adhesions can also be seen during </a:t>
            </a:r>
            <a:r>
              <a:rPr lang="en-US" sz="2400" dirty="0" err="1">
                <a:latin typeface="Palatino Linotype" pitchFamily="18" charset="0"/>
                <a:cs typeface="Times New Roman" pitchFamily="18" charset="0"/>
              </a:rPr>
              <a:t>otoscopy</a:t>
            </a:r>
            <a:r>
              <a:rPr lang="en-US" sz="2400" dirty="0">
                <a:latin typeface="Palatino Linotype" pitchFamily="18" charset="0"/>
                <a:cs typeface="Times New Roman" pitchFamily="18" charset="0"/>
              </a:rPr>
              <a:t>, especially </a:t>
            </a:r>
            <a:r>
              <a:rPr lang="en-US" sz="2400" dirty="0" err="1">
                <a:latin typeface="Palatino Linotype" pitchFamily="18" charset="0"/>
                <a:cs typeface="Times New Roman" pitchFamily="18" charset="0"/>
              </a:rPr>
              <a:t>otomicroscopy</a:t>
            </a:r>
            <a:r>
              <a:rPr lang="en-US" sz="2400" dirty="0">
                <a:latin typeface="Palatino Linotype" pitchFamily="18" charset="0"/>
                <a:cs typeface="Times New Roman" pitchFamily="18" charset="0"/>
              </a:rPr>
              <a:t>.</a:t>
            </a:r>
          </a:p>
          <a:p>
            <a:pPr>
              <a:lnSpc>
                <a:spcPct val="100000"/>
              </a:lnSpc>
              <a:buFont typeface="Wingdings" pitchFamily="2" charset="2"/>
              <a:buChar char="§"/>
            </a:pPr>
            <a:endParaRPr lang="en-US" sz="2400" dirty="0">
              <a:latin typeface="Palatino Linotype" pitchFamily="18" charset="0"/>
              <a:cs typeface="Times New Roman" pitchFamily="18" charset="0"/>
            </a:endParaRPr>
          </a:p>
        </p:txBody>
      </p:sp>
      <p:sp>
        <p:nvSpPr>
          <p:cNvPr id="5" name="Title 1"/>
          <p:cNvSpPr txBox="1">
            <a:spLocks/>
          </p:cNvSpPr>
          <p:nvPr/>
        </p:nvSpPr>
        <p:spPr>
          <a:xfrm>
            <a:off x="0" y="161924"/>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Adhesive otitis media</a:t>
            </a:r>
            <a:endParaRPr lang="en-US" sz="3500" b="1" dirty="0">
              <a:solidFill>
                <a:srgbClr val="000099"/>
              </a:solidFill>
              <a:latin typeface="Palatino Linotype" pitchFamily="18" charset="0"/>
            </a:endParaRPr>
          </a:p>
        </p:txBody>
      </p:sp>
    </p:spTree>
    <p:extLst>
      <p:ext uri="{BB962C8B-B14F-4D97-AF65-F5344CB8AC3E}">
        <p14:creationId xmlns:p14="http://schemas.microsoft.com/office/powerpoint/2010/main" val="2134352428"/>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descr="atelektaza b"/>
          <p:cNvPicPr>
            <a:picLocks noChangeAspect="1" noChangeArrowheads="1"/>
          </p:cNvPicPr>
          <p:nvPr/>
        </p:nvPicPr>
        <p:blipFill>
          <a:blip r:embed="rId2" cstate="print"/>
          <a:srcRect/>
          <a:stretch>
            <a:fillRect/>
          </a:stretch>
        </p:blipFill>
        <p:spPr bwMode="auto">
          <a:xfrm>
            <a:off x="1625600" y="457200"/>
            <a:ext cx="9144000" cy="5791201"/>
          </a:xfrm>
          <a:prstGeom prst="rect">
            <a:avLst/>
          </a:prstGeom>
          <a:noFill/>
          <a:ln w="9525">
            <a:noFill/>
            <a:miter lim="800000"/>
            <a:headEnd/>
            <a:tailEnd/>
          </a:ln>
        </p:spPr>
      </p:pic>
    </p:spTree>
    <p:extLst>
      <p:ext uri="{BB962C8B-B14F-4D97-AF65-F5344CB8AC3E}">
        <p14:creationId xmlns:p14="http://schemas.microsoft.com/office/powerpoint/2010/main" val="1194533764"/>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7" name="Rectangle 3"/>
          <p:cNvSpPr>
            <a:spLocks noGrp="1" noChangeArrowheads="1"/>
          </p:cNvSpPr>
          <p:nvPr>
            <p:ph idx="1"/>
          </p:nvPr>
        </p:nvSpPr>
        <p:spPr>
          <a:xfrm>
            <a:off x="628649" y="1587499"/>
            <a:ext cx="10963275" cy="5108575"/>
          </a:xfrm>
        </p:spPr>
        <p:txBody>
          <a:bodyPr vert="horz" lIns="91440" tIns="45720" rIns="91440" bIns="45720" rtlCol="0">
            <a:normAutofit/>
          </a:bodyPr>
          <a:lstStyle/>
          <a:p>
            <a:pPr>
              <a:lnSpc>
                <a:spcPct val="100000"/>
              </a:lnSpc>
              <a:buFont typeface="Wingdings" pitchFamily="2" charset="2"/>
              <a:buChar char="§"/>
            </a:pPr>
            <a:r>
              <a:rPr lang="en-US" sz="2400" dirty="0">
                <a:latin typeface="Palatino Linotype" pitchFamily="18" charset="0"/>
                <a:cs typeface="Times New Roman" pitchFamily="18" charset="0"/>
              </a:rPr>
              <a:t>The </a:t>
            </a:r>
            <a:r>
              <a:rPr lang="en-US" sz="2400" dirty="0" err="1">
                <a:latin typeface="Palatino Linotype" pitchFamily="18" charset="0"/>
                <a:cs typeface="Times New Roman" pitchFamily="18" charset="0"/>
              </a:rPr>
              <a:t>audiological</a:t>
            </a:r>
            <a:r>
              <a:rPr lang="en-US" sz="2400" dirty="0">
                <a:latin typeface="Palatino Linotype" pitchFamily="18" charset="0"/>
                <a:cs typeface="Times New Roman" pitchFamily="18" charset="0"/>
              </a:rPr>
              <a:t> </a:t>
            </a:r>
            <a:r>
              <a:rPr lang="en-US" sz="2400" dirty="0">
                <a:latin typeface="Palatino Linotype" pitchFamily="18" charset="0"/>
                <a:cs typeface="Times New Roman" pitchFamily="18" charset="0"/>
              </a:rPr>
              <a:t>testing </a:t>
            </a:r>
            <a:r>
              <a:rPr lang="en-US" sz="2400" dirty="0">
                <a:latin typeface="Palatino Linotype" pitchFamily="18" charset="0"/>
                <a:cs typeface="Times New Roman" pitchFamily="18" charset="0"/>
              </a:rPr>
              <a:t>show a varying degree of conductive </a:t>
            </a:r>
            <a:r>
              <a:rPr lang="en-US" sz="2400" dirty="0">
                <a:latin typeface="Palatino Linotype" pitchFamily="18" charset="0"/>
                <a:cs typeface="Times New Roman" pitchFamily="18" charset="0"/>
              </a:rPr>
              <a:t>hearing loss, </a:t>
            </a:r>
            <a:r>
              <a:rPr lang="en-US" sz="2400" dirty="0">
                <a:latin typeface="Palatino Linotype" pitchFamily="18" charset="0"/>
                <a:cs typeface="Times New Roman" pitchFamily="18" charset="0"/>
              </a:rPr>
              <a:t>usually of a moderate degree (20-60 dB</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The </a:t>
            </a:r>
            <a:r>
              <a:rPr lang="en-US" sz="2400" dirty="0" err="1">
                <a:latin typeface="Palatino Linotype" pitchFamily="18" charset="0"/>
                <a:cs typeface="Times New Roman" pitchFamily="18" charset="0"/>
              </a:rPr>
              <a:t>tympanogram</a:t>
            </a:r>
            <a:r>
              <a:rPr lang="en-US" sz="2400" dirty="0">
                <a:latin typeface="Palatino Linotype" pitchFamily="18" charset="0"/>
                <a:cs typeface="Times New Roman" pitchFamily="18" charset="0"/>
              </a:rPr>
              <a:t> is most often </a:t>
            </a:r>
            <a:r>
              <a:rPr lang="en-US" sz="2400" dirty="0">
                <a:latin typeface="Palatino Linotype" pitchFamily="18" charset="0"/>
                <a:cs typeface="Times New Roman" pitchFamily="18" charset="0"/>
              </a:rPr>
              <a:t>As type, </a:t>
            </a:r>
            <a:r>
              <a:rPr lang="en-US" sz="2400" dirty="0">
                <a:latin typeface="Palatino Linotype" pitchFamily="18" charset="0"/>
                <a:cs typeface="Times New Roman" pitchFamily="18" charset="0"/>
              </a:rPr>
              <a:t>with a peak shifted towards negative values ​​from –100 to –200 </a:t>
            </a:r>
            <a:r>
              <a:rPr lang="en-US" sz="2400" dirty="0" err="1">
                <a:latin typeface="Palatino Linotype" pitchFamily="18" charset="0"/>
                <a:cs typeface="Times New Roman" pitchFamily="18" charset="0"/>
              </a:rPr>
              <a:t>kPa</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800" dirty="0" smtClean="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The therapy involves artificial aeration of the middle ear space with the removal of potential nasopharyngeal causes</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The results of the treatment depend on the functional state of the Eustachian tube</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9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Surgical therapy consists of a tympanic cavity exploration and </a:t>
            </a:r>
            <a:r>
              <a:rPr lang="en-US" sz="2400" dirty="0" err="1">
                <a:latin typeface="Palatino Linotype" pitchFamily="18" charset="0"/>
                <a:cs typeface="Times New Roman" pitchFamily="18" charset="0"/>
              </a:rPr>
              <a:t>adhesiolysis</a:t>
            </a:r>
            <a:r>
              <a:rPr lang="en-US" sz="2400" dirty="0">
                <a:latin typeface="Palatino Linotype" pitchFamily="18" charset="0"/>
                <a:cs typeface="Times New Roman" pitchFamily="18" charset="0"/>
              </a:rPr>
              <a:t>.</a:t>
            </a:r>
          </a:p>
          <a:p>
            <a:pPr>
              <a:lnSpc>
                <a:spcPct val="100000"/>
              </a:lnSpc>
              <a:buFont typeface="Wingdings" pitchFamily="2" charset="2"/>
              <a:buChar char="§"/>
            </a:pPr>
            <a:endParaRPr lang="en-US" sz="2400" dirty="0">
              <a:latin typeface="Palatino Linotype" pitchFamily="18" charset="0"/>
              <a:cs typeface="Times New Roman" pitchFamily="18" charset="0"/>
            </a:endParaRPr>
          </a:p>
          <a:p>
            <a:pPr>
              <a:lnSpc>
                <a:spcPct val="100000"/>
              </a:lnSpc>
              <a:buFont typeface="Wingdings" pitchFamily="2" charset="2"/>
              <a:buChar char="§"/>
            </a:pPr>
            <a:endParaRPr lang="en-US" sz="2400" dirty="0">
              <a:latin typeface="Palatino Linotype" pitchFamily="18" charset="0"/>
              <a:cs typeface="Times New Roman" pitchFamily="18" charset="0"/>
            </a:endParaRPr>
          </a:p>
        </p:txBody>
      </p:sp>
      <p:sp>
        <p:nvSpPr>
          <p:cNvPr id="5" name="Title 1"/>
          <p:cNvSpPr txBox="1">
            <a:spLocks/>
          </p:cNvSpPr>
          <p:nvPr/>
        </p:nvSpPr>
        <p:spPr>
          <a:xfrm>
            <a:off x="0" y="161924"/>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Adhesive otitis media</a:t>
            </a:r>
            <a:endParaRPr lang="en-US" sz="3500" b="1" dirty="0">
              <a:solidFill>
                <a:srgbClr val="000099"/>
              </a:solidFill>
              <a:latin typeface="Palatino Linotype" pitchFamily="18" charset="0"/>
            </a:endParaRPr>
          </a:p>
        </p:txBody>
      </p:sp>
    </p:spTree>
    <p:extLst>
      <p:ext uri="{BB962C8B-B14F-4D97-AF65-F5344CB8AC3E}">
        <p14:creationId xmlns:p14="http://schemas.microsoft.com/office/powerpoint/2010/main" val="3008453503"/>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1" name="Rectangle 3"/>
          <p:cNvSpPr>
            <a:spLocks noGrp="1" noChangeArrowheads="1"/>
          </p:cNvSpPr>
          <p:nvPr>
            <p:ph idx="1"/>
          </p:nvPr>
        </p:nvSpPr>
        <p:spPr>
          <a:xfrm>
            <a:off x="609600" y="1609724"/>
            <a:ext cx="10963275" cy="4543425"/>
          </a:xfrm>
        </p:spPr>
        <p:txBody>
          <a:bodyPr vert="horz" lIns="91440" tIns="45720" rIns="91440" bIns="45720" rtlCol="0">
            <a:normAutofit/>
          </a:bodyPr>
          <a:lstStyle/>
          <a:p>
            <a:pPr>
              <a:lnSpc>
                <a:spcPct val="100000"/>
              </a:lnSpc>
              <a:buFont typeface="Wingdings" pitchFamily="2" charset="2"/>
              <a:buChar char="§"/>
            </a:pPr>
            <a:r>
              <a:rPr lang="en-US" sz="2400" dirty="0">
                <a:latin typeface="Palatino Linotype" pitchFamily="18" charset="0"/>
                <a:cs typeface="Times New Roman" pitchFamily="18" charset="0"/>
              </a:rPr>
              <a:t>A type of chronic, </a:t>
            </a:r>
            <a:r>
              <a:rPr lang="en-US" sz="2400" dirty="0" err="1">
                <a:latin typeface="Palatino Linotype" pitchFamily="18" charset="0"/>
                <a:cs typeface="Times New Roman" pitchFamily="18" charset="0"/>
              </a:rPr>
              <a:t>nonsuppurative</a:t>
            </a:r>
            <a:r>
              <a:rPr lang="en-US" sz="2400" dirty="0">
                <a:latin typeface="Palatino Linotype" pitchFamily="18" charset="0"/>
                <a:cs typeface="Times New Roman" pitchFamily="18" charset="0"/>
              </a:rPr>
              <a:t> </a:t>
            </a:r>
            <a:r>
              <a:rPr lang="en-US" sz="2400" dirty="0">
                <a:latin typeface="Palatino Linotype" pitchFamily="18" charset="0"/>
                <a:cs typeface="Times New Roman" pitchFamily="18" charset="0"/>
              </a:rPr>
              <a:t>otitis with the formation of collagen plaques in the </a:t>
            </a:r>
            <a:r>
              <a:rPr lang="en-US" sz="2400" dirty="0" err="1">
                <a:latin typeface="Palatino Linotype" pitchFamily="18" charset="0"/>
                <a:cs typeface="Times New Roman" pitchFamily="18" charset="0"/>
              </a:rPr>
              <a:t>subepithelial</a:t>
            </a:r>
            <a:r>
              <a:rPr lang="en-US" sz="2400" dirty="0">
                <a:latin typeface="Palatino Linotype" pitchFamily="18" charset="0"/>
                <a:cs typeface="Times New Roman" pitchFamily="18" charset="0"/>
              </a:rPr>
              <a:t> layer of the middle ear mucosa</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Morphologically, </a:t>
            </a:r>
            <a:r>
              <a:rPr lang="en-US" sz="2400" dirty="0" err="1">
                <a:latin typeface="Palatino Linotype" pitchFamily="18" charset="0"/>
                <a:cs typeface="Times New Roman" pitchFamily="18" charset="0"/>
              </a:rPr>
              <a:t>tympanosclerotic</a:t>
            </a:r>
            <a:r>
              <a:rPr lang="en-US" sz="2400" dirty="0">
                <a:latin typeface="Palatino Linotype" pitchFamily="18" charset="0"/>
                <a:cs typeface="Times New Roman" pitchFamily="18" charset="0"/>
              </a:rPr>
              <a:t> plates are characterized by the presence of hyaline material, without cellular elements and blood vessels</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800" dirty="0" smtClean="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It is most often diagnosed in adults, considering that it can take several years, even tens of years, from the initial inflammatory process of the middle ear to the development of </a:t>
            </a:r>
            <a:r>
              <a:rPr lang="en-US" sz="2400" dirty="0" err="1">
                <a:latin typeface="Palatino Linotype" pitchFamily="18" charset="0"/>
                <a:cs typeface="Times New Roman" pitchFamily="18" charset="0"/>
              </a:rPr>
              <a:t>tympanosclerosis</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Secretory otitis is a predisposing condition for the later development of </a:t>
            </a:r>
            <a:r>
              <a:rPr lang="en-US" sz="2400" dirty="0" err="1">
                <a:latin typeface="Palatino Linotype" pitchFamily="18" charset="0"/>
                <a:cs typeface="Times New Roman" pitchFamily="18" charset="0"/>
              </a:rPr>
              <a:t>tympanosclerosis</a:t>
            </a:r>
            <a:r>
              <a:rPr lang="en-US" sz="2400" dirty="0">
                <a:latin typeface="Palatino Linotype" pitchFamily="18" charset="0"/>
                <a:cs typeface="Times New Roman" pitchFamily="18" charset="0"/>
              </a:rPr>
              <a:t>.</a:t>
            </a:r>
          </a:p>
          <a:p>
            <a:pPr>
              <a:lnSpc>
                <a:spcPct val="100000"/>
              </a:lnSpc>
              <a:buFont typeface="Wingdings" pitchFamily="2" charset="2"/>
              <a:buChar char="§"/>
            </a:pPr>
            <a:endParaRPr lang="en-US" sz="2400" dirty="0">
              <a:latin typeface="Palatino Linotype" pitchFamily="18" charset="0"/>
              <a:cs typeface="Times New Roman" pitchFamily="18" charset="0"/>
            </a:endParaRPr>
          </a:p>
          <a:p>
            <a:pPr>
              <a:lnSpc>
                <a:spcPct val="100000"/>
              </a:lnSpc>
              <a:buFont typeface="Wingdings" pitchFamily="2" charset="2"/>
              <a:buChar char="§"/>
            </a:pPr>
            <a:endParaRPr lang="en-US" sz="2400" dirty="0">
              <a:latin typeface="Palatino Linotype" pitchFamily="18" charset="0"/>
              <a:cs typeface="Times New Roman" pitchFamily="18" charset="0"/>
            </a:endParaRPr>
          </a:p>
        </p:txBody>
      </p:sp>
      <p:sp>
        <p:nvSpPr>
          <p:cNvPr id="4" name="Title 1"/>
          <p:cNvSpPr txBox="1">
            <a:spLocks/>
          </p:cNvSpPr>
          <p:nvPr/>
        </p:nvSpPr>
        <p:spPr>
          <a:xfrm>
            <a:off x="0" y="161924"/>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err="1" smtClean="0">
                <a:solidFill>
                  <a:srgbClr val="000099"/>
                </a:solidFill>
                <a:latin typeface="Palatino Linotype" pitchFamily="18" charset="0"/>
              </a:rPr>
              <a:t>Tympanosclerosis</a:t>
            </a:r>
            <a:endParaRPr lang="en-US" sz="3500" b="1" dirty="0">
              <a:solidFill>
                <a:srgbClr val="000099"/>
              </a:solidFill>
              <a:latin typeface="Palatino Linotype" pitchFamily="18" charset="0"/>
            </a:endParaRPr>
          </a:p>
        </p:txBody>
      </p:sp>
    </p:spTree>
    <p:extLst>
      <p:ext uri="{BB962C8B-B14F-4D97-AF65-F5344CB8AC3E}">
        <p14:creationId xmlns:p14="http://schemas.microsoft.com/office/powerpoint/2010/main" val="15675707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90550" y="914400"/>
            <a:ext cx="11201400" cy="5800725"/>
          </a:xfrm>
        </p:spPr>
        <p:txBody>
          <a:bodyPr vert="horz" lIns="91440" tIns="45720" rIns="91440" bIns="45720" rtlCol="0">
            <a:noAutofit/>
          </a:bodyPr>
          <a:lstStyle/>
          <a:p>
            <a:pPr lvl="1"/>
            <a:r>
              <a:rPr lang="en-US" b="1" dirty="0" smtClean="0">
                <a:solidFill>
                  <a:schemeClr val="accent1"/>
                </a:solidFill>
                <a:latin typeface="Palatino Linotype" pitchFamily="18" charset="0"/>
                <a:cs typeface="Times New Roman" pitchFamily="18" charset="0"/>
              </a:rPr>
              <a:t>Purulent </a:t>
            </a:r>
            <a:r>
              <a:rPr lang="en-US" b="1" dirty="0">
                <a:solidFill>
                  <a:schemeClr val="accent1"/>
                </a:solidFill>
                <a:latin typeface="Palatino Linotype" pitchFamily="18" charset="0"/>
                <a:cs typeface="Times New Roman" pitchFamily="18" charset="0"/>
              </a:rPr>
              <a:t>phase</a:t>
            </a:r>
            <a:r>
              <a:rPr lang="en-US" dirty="0">
                <a:latin typeface="Palatino Linotype" pitchFamily="18" charset="0"/>
                <a:cs typeface="Times New Roman" pitchFamily="18" charset="0"/>
              </a:rPr>
              <a:t> - Due to the presence of fluid, the mucous lining of the middle ear is less resistant to infections, it becomes edematous, the number of mucous cells and the secretion of mucous cells increases</a:t>
            </a:r>
            <a:r>
              <a:rPr lang="x-none" smtClean="0">
                <a:latin typeface="Palatino Linotype" pitchFamily="18" charset="0"/>
                <a:cs typeface="Times New Roman" pitchFamily="18" charset="0"/>
              </a:rPr>
              <a:t>.</a:t>
            </a:r>
            <a:endParaRPr lang="en-US" dirty="0" smtClean="0">
              <a:latin typeface="Palatino Linotype" pitchFamily="18" charset="0"/>
              <a:cs typeface="Times New Roman" pitchFamily="18" charset="0"/>
            </a:endParaRPr>
          </a:p>
          <a:p>
            <a:pPr lvl="1"/>
            <a:endParaRPr lang="x-none" sz="800" dirty="0">
              <a:latin typeface="Palatino Linotype" pitchFamily="18" charset="0"/>
              <a:cs typeface="Times New Roman" pitchFamily="18" charset="0"/>
            </a:endParaRPr>
          </a:p>
          <a:p>
            <a:pPr lvl="2">
              <a:buFont typeface="Courier New" pitchFamily="49" charset="0"/>
              <a:buChar char="o"/>
            </a:pPr>
            <a:r>
              <a:rPr lang="en-US" dirty="0">
                <a:latin typeface="Palatino Linotype" pitchFamily="18" charset="0"/>
                <a:cs typeface="Times New Roman" pitchFamily="18" charset="0"/>
              </a:rPr>
              <a:t>Increased secretion of mucus cells leads to blockage of </a:t>
            </a:r>
            <a:r>
              <a:rPr lang="en-US" dirty="0" err="1">
                <a:latin typeface="Palatino Linotype" pitchFamily="18" charset="0"/>
                <a:cs typeface="Times New Roman" pitchFamily="18" charset="0"/>
              </a:rPr>
              <a:t>mucociliary</a:t>
            </a:r>
            <a:r>
              <a:rPr lang="en-US" dirty="0">
                <a:latin typeface="Palatino Linotype" pitchFamily="18" charset="0"/>
                <a:cs typeface="Times New Roman" pitchFamily="18" charset="0"/>
              </a:rPr>
              <a:t> transport</a:t>
            </a:r>
            <a:r>
              <a:rPr lang="x-none">
                <a:latin typeface="Palatino Linotype" pitchFamily="18" charset="0"/>
                <a:cs typeface="Times New Roman" pitchFamily="18" charset="0"/>
              </a:rPr>
              <a:t>...circulus </a:t>
            </a:r>
            <a:r>
              <a:rPr lang="x-none" smtClean="0">
                <a:latin typeface="Palatino Linotype" pitchFamily="18" charset="0"/>
                <a:cs typeface="Times New Roman" pitchFamily="18" charset="0"/>
              </a:rPr>
              <a:t>vitiosus</a:t>
            </a:r>
            <a:endParaRPr lang="en-US" dirty="0" smtClean="0">
              <a:latin typeface="Palatino Linotype" pitchFamily="18" charset="0"/>
              <a:cs typeface="Times New Roman" pitchFamily="18" charset="0"/>
            </a:endParaRPr>
          </a:p>
          <a:p>
            <a:pPr lvl="2">
              <a:buFont typeface="Courier New" pitchFamily="49" charset="0"/>
              <a:buChar char="o"/>
            </a:pPr>
            <a:endParaRPr lang="x-none" sz="800" dirty="0">
              <a:latin typeface="Palatino Linotype" pitchFamily="18" charset="0"/>
              <a:cs typeface="Times New Roman" pitchFamily="18" charset="0"/>
            </a:endParaRPr>
          </a:p>
          <a:p>
            <a:pPr lvl="2">
              <a:buFont typeface="Courier New" pitchFamily="49" charset="0"/>
              <a:buChar char="o"/>
            </a:pPr>
            <a:r>
              <a:rPr lang="en-US" dirty="0">
                <a:latin typeface="Palatino Linotype" pitchFamily="18" charset="0"/>
                <a:cs typeface="Times New Roman" pitchFamily="18" charset="0"/>
              </a:rPr>
              <a:t>The function of the Eustachian tube is impaired, the secretion stagnates in the middle ear, the number of </a:t>
            </a:r>
            <a:r>
              <a:rPr lang="en-US" dirty="0" err="1">
                <a:latin typeface="Palatino Linotype" pitchFamily="18" charset="0"/>
                <a:cs typeface="Times New Roman" pitchFamily="18" charset="0"/>
              </a:rPr>
              <a:t>polymorphonuclear</a:t>
            </a:r>
            <a:r>
              <a:rPr lang="en-US" dirty="0">
                <a:latin typeface="Palatino Linotype" pitchFamily="18" charset="0"/>
                <a:cs typeface="Times New Roman" pitchFamily="18" charset="0"/>
              </a:rPr>
              <a:t> cells increases and the secretion becomes purulent. The tympanic membrane is protruding, becomes pale, without visible anatomic details and light reflex</a:t>
            </a:r>
            <a:r>
              <a:rPr lang="x-none" smtClean="0">
                <a:latin typeface="Palatino Linotype" pitchFamily="18" charset="0"/>
                <a:cs typeface="Times New Roman" pitchFamily="18" charset="0"/>
              </a:rPr>
              <a:t>.</a:t>
            </a:r>
            <a:endParaRPr lang="en-US" dirty="0" smtClean="0">
              <a:latin typeface="Palatino Linotype" pitchFamily="18" charset="0"/>
              <a:cs typeface="Times New Roman" pitchFamily="18" charset="0"/>
            </a:endParaRPr>
          </a:p>
          <a:p>
            <a:pPr lvl="2">
              <a:buFont typeface="Courier New" pitchFamily="49" charset="0"/>
              <a:buChar char="o"/>
            </a:pPr>
            <a:endParaRPr lang="x-none" sz="800" dirty="0">
              <a:latin typeface="Palatino Linotype" pitchFamily="18" charset="0"/>
              <a:cs typeface="Times New Roman" pitchFamily="18" charset="0"/>
            </a:endParaRPr>
          </a:p>
          <a:p>
            <a:pPr lvl="1"/>
            <a:r>
              <a:rPr lang="en-US" b="1" dirty="0" smtClean="0">
                <a:solidFill>
                  <a:schemeClr val="accent1"/>
                </a:solidFill>
                <a:latin typeface="Palatino Linotype" pitchFamily="18" charset="0"/>
                <a:cs typeface="Times New Roman" pitchFamily="18" charset="0"/>
              </a:rPr>
              <a:t>Perforation </a:t>
            </a:r>
            <a:r>
              <a:rPr lang="en-US" b="1" dirty="0">
                <a:solidFill>
                  <a:schemeClr val="accent1"/>
                </a:solidFill>
                <a:latin typeface="Palatino Linotype" pitchFamily="18" charset="0"/>
                <a:cs typeface="Times New Roman" pitchFamily="18" charset="0"/>
              </a:rPr>
              <a:t>phase </a:t>
            </a:r>
            <a:r>
              <a:rPr lang="en-US" dirty="0">
                <a:latin typeface="Palatino Linotype" pitchFamily="18" charset="0"/>
                <a:cs typeface="Times New Roman" pitchFamily="18" charset="0"/>
              </a:rPr>
              <a:t>- As a result of ischemia, necrosis occurs, usually in the anterior lower quadrant, followed by perforation of the tympanic membrane (30% of cases</a:t>
            </a:r>
            <a:r>
              <a:rPr lang="en-US" dirty="0" smtClean="0">
                <a:latin typeface="Palatino Linotype" pitchFamily="18" charset="0"/>
                <a:cs typeface="Times New Roman" pitchFamily="18" charset="0"/>
              </a:rPr>
              <a:t>).</a:t>
            </a:r>
          </a:p>
          <a:p>
            <a:pPr lvl="1">
              <a:buFont typeface="Wingdings" pitchFamily="2" charset="2"/>
              <a:buChar char="§"/>
            </a:pPr>
            <a:endParaRPr lang="en-US" sz="2000" dirty="0">
              <a:latin typeface="Palatino Linotype" pitchFamily="18" charset="0"/>
              <a:cs typeface="Times New Roman" pitchFamily="18" charset="0"/>
            </a:endParaRPr>
          </a:p>
          <a:p>
            <a:pPr>
              <a:buFont typeface="Wingdings" pitchFamily="2" charset="2"/>
              <a:buChar char="§"/>
            </a:pPr>
            <a:r>
              <a:rPr lang="en-US" sz="2400" b="1" dirty="0" smtClean="0">
                <a:solidFill>
                  <a:srgbClr val="FF0000"/>
                </a:solidFill>
                <a:latin typeface="Palatino Linotype" pitchFamily="18" charset="0"/>
                <a:cs typeface="Times New Roman" pitchFamily="18" charset="0"/>
              </a:rPr>
              <a:t>If </a:t>
            </a:r>
            <a:r>
              <a:rPr lang="en-US" sz="2400" b="1" dirty="0">
                <a:solidFill>
                  <a:srgbClr val="FF0000"/>
                </a:solidFill>
                <a:latin typeface="Palatino Linotype" pitchFamily="18" charset="0"/>
                <a:cs typeface="Times New Roman" pitchFamily="18" charset="0"/>
              </a:rPr>
              <a:t>the local immunity of the mucosa is preserved, it does not have to reach the purulent stage.</a:t>
            </a:r>
          </a:p>
        </p:txBody>
      </p:sp>
      <p:sp>
        <p:nvSpPr>
          <p:cNvPr id="3"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smtClean="0">
                <a:solidFill>
                  <a:schemeClr val="tx1"/>
                </a:solidFill>
                <a:latin typeface="Palatino Linotype" pitchFamily="18" charset="0"/>
              </a:rPr>
              <a:t>Pathogenesis of </a:t>
            </a:r>
            <a:r>
              <a:rPr lang="en-US" sz="3500" b="1" dirty="0">
                <a:solidFill>
                  <a:schemeClr val="tx1"/>
                </a:solidFill>
                <a:latin typeface="Palatino Linotype" pitchFamily="18" charset="0"/>
              </a:rPr>
              <a:t>AOM</a:t>
            </a:r>
          </a:p>
        </p:txBody>
      </p:sp>
    </p:spTree>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7" name="Rectangle 3"/>
          <p:cNvSpPr>
            <a:spLocks noGrp="1" noChangeArrowheads="1"/>
          </p:cNvSpPr>
          <p:nvPr>
            <p:ph idx="1"/>
          </p:nvPr>
        </p:nvSpPr>
        <p:spPr>
          <a:xfrm>
            <a:off x="609600" y="1587499"/>
            <a:ext cx="10953750" cy="4556125"/>
          </a:xfrm>
        </p:spPr>
        <p:txBody>
          <a:bodyPr vert="horz" lIns="91440" tIns="45720" rIns="91440" bIns="45720" rtlCol="0">
            <a:normAutofit/>
          </a:bodyPr>
          <a:lstStyle/>
          <a:p>
            <a:pPr>
              <a:lnSpc>
                <a:spcPct val="100000"/>
              </a:lnSpc>
              <a:buFont typeface="Wingdings" pitchFamily="2" charset="2"/>
              <a:buChar char="§"/>
            </a:pPr>
            <a:r>
              <a:rPr lang="en-US" sz="2400" dirty="0" err="1">
                <a:latin typeface="Palatino Linotype" pitchFamily="18" charset="0"/>
                <a:cs typeface="Times New Roman" pitchFamily="18" charset="0"/>
              </a:rPr>
              <a:t>Tympanosclerotic</a:t>
            </a:r>
            <a:r>
              <a:rPr lang="en-US" sz="2400" dirty="0">
                <a:latin typeface="Palatino Linotype" pitchFamily="18" charset="0"/>
                <a:cs typeface="Times New Roman" pitchFamily="18" charset="0"/>
              </a:rPr>
              <a:t> </a:t>
            </a:r>
            <a:r>
              <a:rPr lang="en-US" sz="2400" dirty="0">
                <a:latin typeface="Palatino Linotype" pitchFamily="18" charset="0"/>
                <a:cs typeface="Times New Roman" pitchFamily="18" charset="0"/>
              </a:rPr>
              <a:t>plaques </a:t>
            </a:r>
            <a:r>
              <a:rPr lang="en-US" sz="2400" dirty="0">
                <a:latin typeface="Palatino Linotype" pitchFamily="18" charset="0"/>
                <a:cs typeface="Times New Roman" pitchFamily="18" charset="0"/>
              </a:rPr>
              <a:t>are found in characteristic places, such as the area around the stapes, the oval window, under the prominence of the facial canal and the upper part of the </a:t>
            </a:r>
            <a:r>
              <a:rPr lang="en-US" sz="2400" dirty="0" err="1">
                <a:latin typeface="Palatino Linotype" pitchFamily="18" charset="0"/>
                <a:cs typeface="Times New Roman" pitchFamily="18" charset="0"/>
              </a:rPr>
              <a:t>promontorium</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24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Less often, </a:t>
            </a:r>
            <a:r>
              <a:rPr lang="en-US" sz="2400" dirty="0" err="1">
                <a:latin typeface="Palatino Linotype" pitchFamily="18" charset="0"/>
                <a:cs typeface="Times New Roman" pitchFamily="18" charset="0"/>
              </a:rPr>
              <a:t>tympanosclerosis</a:t>
            </a:r>
            <a:r>
              <a:rPr lang="en-US" sz="2400" dirty="0">
                <a:latin typeface="Palatino Linotype" pitchFamily="18" charset="0"/>
                <a:cs typeface="Times New Roman" pitchFamily="18" charset="0"/>
              </a:rPr>
              <a:t> occurs in the attic, and even less often in the </a:t>
            </a:r>
            <a:r>
              <a:rPr lang="en-US" sz="2400" dirty="0" err="1">
                <a:latin typeface="Palatino Linotype" pitchFamily="18" charset="0"/>
                <a:cs typeface="Times New Roman" pitchFamily="18" charset="0"/>
              </a:rPr>
              <a:t>hypotympanum</a:t>
            </a:r>
            <a:r>
              <a:rPr lang="en-US" sz="2400" dirty="0">
                <a:latin typeface="Palatino Linotype" pitchFamily="18" charset="0"/>
                <a:cs typeface="Times New Roman" pitchFamily="18" charset="0"/>
              </a:rPr>
              <a:t>, Eustachian tube, in the niche of the round window and in the mastoid process.</a:t>
            </a:r>
          </a:p>
          <a:p>
            <a:pPr>
              <a:lnSpc>
                <a:spcPct val="100000"/>
              </a:lnSpc>
              <a:buFont typeface="Wingdings" pitchFamily="2" charset="2"/>
              <a:buChar char="§"/>
            </a:pPr>
            <a:endParaRPr lang="en-US" sz="2400" dirty="0">
              <a:latin typeface="Palatino Linotype" pitchFamily="18" charset="0"/>
              <a:cs typeface="Times New Roman" pitchFamily="18" charset="0"/>
            </a:endParaRPr>
          </a:p>
        </p:txBody>
      </p:sp>
      <p:sp>
        <p:nvSpPr>
          <p:cNvPr id="5" name="Title 1"/>
          <p:cNvSpPr txBox="1">
            <a:spLocks/>
          </p:cNvSpPr>
          <p:nvPr/>
        </p:nvSpPr>
        <p:spPr>
          <a:xfrm>
            <a:off x="0" y="161924"/>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err="1" smtClean="0">
                <a:solidFill>
                  <a:srgbClr val="000099"/>
                </a:solidFill>
                <a:latin typeface="Palatino Linotype" pitchFamily="18" charset="0"/>
              </a:rPr>
              <a:t>Tympanosclerosis</a:t>
            </a:r>
            <a:endParaRPr lang="en-US" sz="3500" b="1" dirty="0">
              <a:solidFill>
                <a:srgbClr val="000099"/>
              </a:solidFill>
              <a:latin typeface="Palatino Linotype" pitchFamily="18" charset="0"/>
            </a:endParaRPr>
          </a:p>
        </p:txBody>
      </p:sp>
    </p:spTree>
    <p:extLst>
      <p:ext uri="{BB962C8B-B14F-4D97-AF65-F5344CB8AC3E}">
        <p14:creationId xmlns:p14="http://schemas.microsoft.com/office/powerpoint/2010/main" val="2341766573"/>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1" name="Rectangle 3"/>
          <p:cNvSpPr>
            <a:spLocks noGrp="1" noChangeArrowheads="1"/>
          </p:cNvSpPr>
          <p:nvPr>
            <p:ph idx="1"/>
          </p:nvPr>
        </p:nvSpPr>
        <p:spPr>
          <a:xfrm>
            <a:off x="590550" y="1597025"/>
            <a:ext cx="10515600" cy="4351338"/>
          </a:xfrm>
        </p:spPr>
        <p:txBody>
          <a:bodyPr vert="horz" lIns="91440" tIns="45720" rIns="91440" bIns="45720" rtlCol="0">
            <a:normAutofit/>
          </a:bodyPr>
          <a:lstStyle/>
          <a:p>
            <a:pPr>
              <a:lnSpc>
                <a:spcPct val="100000"/>
              </a:lnSpc>
              <a:buFont typeface="Wingdings" pitchFamily="2" charset="2"/>
              <a:buChar char="§"/>
            </a:pPr>
            <a:r>
              <a:rPr lang="en-US" sz="2400" dirty="0" smtClean="0">
                <a:latin typeface="Palatino Linotype" pitchFamily="18" charset="0"/>
                <a:cs typeface="Times New Roman" pitchFamily="18" charset="0"/>
              </a:rPr>
              <a:t>The </a:t>
            </a:r>
            <a:r>
              <a:rPr lang="en-US" sz="2400" dirty="0">
                <a:latin typeface="Palatino Linotype" pitchFamily="18" charset="0"/>
                <a:cs typeface="Times New Roman" pitchFamily="18" charset="0"/>
              </a:rPr>
              <a:t>main clinical feature of this disease is progressive </a:t>
            </a:r>
            <a:r>
              <a:rPr lang="en-US" sz="2400" dirty="0">
                <a:latin typeface="Palatino Linotype" pitchFamily="18" charset="0"/>
                <a:cs typeface="Times New Roman" pitchFamily="18" charset="0"/>
              </a:rPr>
              <a:t>hearing </a:t>
            </a:r>
            <a:r>
              <a:rPr lang="en-US" sz="2400" dirty="0">
                <a:latin typeface="Palatino Linotype" pitchFamily="18" charset="0"/>
                <a:cs typeface="Times New Roman" pitchFamily="18" charset="0"/>
              </a:rPr>
              <a:t>loss and tinnitus in both ears</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24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We </a:t>
            </a:r>
            <a:r>
              <a:rPr lang="en-US" sz="2400" dirty="0">
                <a:latin typeface="Palatino Linotype" pitchFamily="18" charset="0"/>
                <a:cs typeface="Times New Roman" pitchFamily="18" charset="0"/>
              </a:rPr>
              <a:t>usually get information about recurrent otitis, or about repeated episodes of secretory otitis. </a:t>
            </a:r>
            <a:r>
              <a:rPr lang="en-US" sz="2400" dirty="0">
                <a:latin typeface="Palatino Linotype" pitchFamily="18" charset="0"/>
                <a:cs typeface="Times New Roman" pitchFamily="18" charset="0"/>
              </a:rPr>
              <a:t>Some patients suffer from allergic </a:t>
            </a:r>
            <a:r>
              <a:rPr lang="en-US" sz="2400" dirty="0" err="1">
                <a:latin typeface="Palatino Linotype" pitchFamily="18" charset="0"/>
                <a:cs typeface="Times New Roman" pitchFamily="18" charset="0"/>
              </a:rPr>
              <a:t>rhinits</a:t>
            </a:r>
            <a:r>
              <a:rPr lang="en-US" sz="2400" dirty="0">
                <a:latin typeface="Palatino Linotype" pitchFamily="18" charset="0"/>
                <a:cs typeface="Times New Roman" pitchFamily="18" charset="0"/>
              </a:rPr>
              <a:t>.</a:t>
            </a:r>
            <a:endParaRPr lang="hr-HR" sz="2400" dirty="0">
              <a:latin typeface="Palatino Linotype" pitchFamily="18" charset="0"/>
              <a:cs typeface="Times New Roman" pitchFamily="18" charset="0"/>
            </a:endParaRPr>
          </a:p>
        </p:txBody>
      </p:sp>
      <p:sp>
        <p:nvSpPr>
          <p:cNvPr id="5" name="Title 1"/>
          <p:cNvSpPr txBox="1">
            <a:spLocks/>
          </p:cNvSpPr>
          <p:nvPr/>
        </p:nvSpPr>
        <p:spPr>
          <a:xfrm>
            <a:off x="0" y="161924"/>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err="1" smtClean="0">
                <a:solidFill>
                  <a:srgbClr val="000099"/>
                </a:solidFill>
                <a:latin typeface="Palatino Linotype" pitchFamily="18" charset="0"/>
              </a:rPr>
              <a:t>Tympanosclerosis</a:t>
            </a:r>
            <a:endParaRPr lang="en-US" sz="3500" b="1" dirty="0">
              <a:solidFill>
                <a:srgbClr val="000099"/>
              </a:solidFill>
              <a:latin typeface="Palatino Linotype" pitchFamily="18" charset="0"/>
            </a:endParaRPr>
          </a:p>
        </p:txBody>
      </p:sp>
    </p:spTree>
    <p:extLst>
      <p:ext uri="{BB962C8B-B14F-4D97-AF65-F5344CB8AC3E}">
        <p14:creationId xmlns:p14="http://schemas.microsoft.com/office/powerpoint/2010/main" val="2641462293"/>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5" name="Rectangle 3"/>
          <p:cNvSpPr>
            <a:spLocks noGrp="1" noChangeArrowheads="1"/>
          </p:cNvSpPr>
          <p:nvPr>
            <p:ph idx="1"/>
          </p:nvPr>
        </p:nvSpPr>
        <p:spPr>
          <a:xfrm>
            <a:off x="628650" y="1539875"/>
            <a:ext cx="10515600" cy="4351338"/>
          </a:xfrm>
        </p:spPr>
        <p:txBody>
          <a:bodyPr vert="horz" lIns="91440" tIns="45720" rIns="91440" bIns="45720" rtlCol="0">
            <a:normAutofit/>
          </a:bodyPr>
          <a:lstStyle/>
          <a:p>
            <a:pPr>
              <a:lnSpc>
                <a:spcPct val="100000"/>
              </a:lnSpc>
              <a:buFont typeface="Wingdings" pitchFamily="2" charset="2"/>
              <a:buChar char="§"/>
            </a:pPr>
            <a:r>
              <a:rPr lang="en-US" sz="2400" dirty="0">
                <a:latin typeface="Palatino Linotype" pitchFamily="18" charset="0"/>
                <a:cs typeface="Times New Roman" pitchFamily="18" charset="0"/>
              </a:rPr>
              <a:t>Thinned </a:t>
            </a:r>
            <a:r>
              <a:rPr lang="en-US" sz="2400" dirty="0">
                <a:latin typeface="Palatino Linotype" pitchFamily="18" charset="0"/>
                <a:cs typeface="Times New Roman" pitchFamily="18" charset="0"/>
              </a:rPr>
              <a:t>tympanic membrane </a:t>
            </a:r>
            <a:r>
              <a:rPr lang="en-US" sz="2400" dirty="0">
                <a:latin typeface="Palatino Linotype" pitchFamily="18" charset="0"/>
                <a:cs typeface="Times New Roman" pitchFamily="18" charset="0"/>
              </a:rPr>
              <a:t>with </a:t>
            </a:r>
            <a:r>
              <a:rPr lang="en-US" sz="2400" dirty="0">
                <a:latin typeface="Palatino Linotype" pitchFamily="18" charset="0"/>
                <a:cs typeface="Times New Roman" pitchFamily="18" charset="0"/>
              </a:rPr>
              <a:t>whitish </a:t>
            </a:r>
            <a:r>
              <a:rPr lang="en-US" sz="2400" dirty="0">
                <a:latin typeface="Palatino Linotype" pitchFamily="18" charset="0"/>
                <a:cs typeface="Times New Roman" pitchFamily="18" charset="0"/>
              </a:rPr>
              <a:t>plaques</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The tympanic membrane is most often retracted, anatomical </a:t>
            </a:r>
            <a:r>
              <a:rPr lang="en-US" sz="2400" dirty="0">
                <a:latin typeface="Palatino Linotype" pitchFamily="18" charset="0"/>
                <a:cs typeface="Times New Roman" pitchFamily="18" charset="0"/>
              </a:rPr>
              <a:t>structures </a:t>
            </a:r>
            <a:r>
              <a:rPr lang="en-US" sz="2400" dirty="0">
                <a:latin typeface="Palatino Linotype" pitchFamily="18" charset="0"/>
                <a:cs typeface="Times New Roman" pitchFamily="18" charset="0"/>
              </a:rPr>
              <a:t>are overemphasized, the light reflex is blurred or missing</a:t>
            </a:r>
            <a:r>
              <a:rPr lang="en-US" sz="2400" dirty="0" smtClean="0">
                <a:latin typeface="Palatino Linotype" pitchFamily="18" charset="0"/>
                <a:cs typeface="Times New Roman" pitchFamily="18" charset="0"/>
              </a:rPr>
              <a:t>.</a:t>
            </a:r>
          </a:p>
          <a:p>
            <a:pPr>
              <a:lnSpc>
                <a:spcPct val="100000"/>
              </a:lnSpc>
              <a:buFont typeface="Wingdings" pitchFamily="2" charset="2"/>
              <a:buChar char="§"/>
            </a:pPr>
            <a:endParaRPr lang="en-US" sz="800" dirty="0">
              <a:latin typeface="Palatino Linotype" pitchFamily="18" charset="0"/>
              <a:cs typeface="Times New Roman" pitchFamily="18" charset="0"/>
            </a:endParaRPr>
          </a:p>
          <a:p>
            <a:pPr>
              <a:lnSpc>
                <a:spcPct val="100000"/>
              </a:lnSpc>
              <a:buFont typeface="Wingdings" pitchFamily="2" charset="2"/>
              <a:buChar char="§"/>
            </a:pPr>
            <a:r>
              <a:rPr lang="en-US" sz="2400" dirty="0">
                <a:latin typeface="Palatino Linotype" pitchFamily="18" charset="0"/>
                <a:cs typeface="Times New Roman" pitchFamily="18" charset="0"/>
              </a:rPr>
              <a:t>Through the thinned tympanic membrane, we can see whitish plaques on the lining of the tympanic cavity.</a:t>
            </a:r>
          </a:p>
        </p:txBody>
      </p:sp>
      <p:pic>
        <p:nvPicPr>
          <p:cNvPr id="66563" name="Picture 4" descr="timpanoskleroya"/>
          <p:cNvPicPr>
            <a:picLocks noChangeAspect="1" noChangeArrowheads="1"/>
          </p:cNvPicPr>
          <p:nvPr/>
        </p:nvPicPr>
        <p:blipFill>
          <a:blip r:embed="rId2" cstate="print"/>
          <a:srcRect/>
          <a:stretch>
            <a:fillRect/>
          </a:stretch>
        </p:blipFill>
        <p:spPr bwMode="auto">
          <a:xfrm>
            <a:off x="4398297" y="4248151"/>
            <a:ext cx="3395405" cy="2466974"/>
          </a:xfrm>
          <a:prstGeom prst="rect">
            <a:avLst/>
          </a:prstGeom>
          <a:noFill/>
          <a:ln w="9525">
            <a:noFill/>
            <a:miter lim="800000"/>
            <a:headEnd/>
            <a:tailEnd/>
          </a:ln>
        </p:spPr>
      </p:pic>
      <p:sp>
        <p:nvSpPr>
          <p:cNvPr id="6" name="Title 1"/>
          <p:cNvSpPr txBox="1">
            <a:spLocks/>
          </p:cNvSpPr>
          <p:nvPr/>
        </p:nvSpPr>
        <p:spPr>
          <a:xfrm>
            <a:off x="0" y="161924"/>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err="1" smtClean="0">
                <a:solidFill>
                  <a:srgbClr val="000099"/>
                </a:solidFill>
                <a:latin typeface="Palatino Linotype" pitchFamily="18" charset="0"/>
              </a:rPr>
              <a:t>Tympanosclerosis</a:t>
            </a:r>
            <a:endParaRPr lang="en-US" sz="3500" b="1" dirty="0">
              <a:solidFill>
                <a:srgbClr val="000099"/>
              </a:solidFill>
              <a:latin typeface="Palatino Linotype" pitchFamily="18" charset="0"/>
            </a:endParaRPr>
          </a:p>
        </p:txBody>
      </p:sp>
    </p:spTree>
    <p:extLst>
      <p:ext uri="{BB962C8B-B14F-4D97-AF65-F5344CB8AC3E}">
        <p14:creationId xmlns:p14="http://schemas.microsoft.com/office/powerpoint/2010/main" val="2300040096"/>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5" name="Rectangle 3"/>
          <p:cNvSpPr>
            <a:spLocks noGrp="1" noChangeArrowheads="1"/>
          </p:cNvSpPr>
          <p:nvPr>
            <p:ph idx="1"/>
          </p:nvPr>
        </p:nvSpPr>
        <p:spPr>
          <a:xfrm>
            <a:off x="638175" y="1549399"/>
            <a:ext cx="10953750" cy="5127625"/>
          </a:xfrm>
        </p:spPr>
        <p:txBody>
          <a:bodyPr vert="horz" lIns="91440" tIns="45720" rIns="91440" bIns="45720" rtlCol="0">
            <a:normAutofit/>
          </a:bodyPr>
          <a:lstStyle/>
          <a:p>
            <a:pPr>
              <a:lnSpc>
                <a:spcPct val="100000"/>
              </a:lnSpc>
              <a:buFont typeface="Wingdings" pitchFamily="2" charset="2"/>
              <a:buChar char="§"/>
            </a:pPr>
            <a:r>
              <a:rPr lang="en-US" sz="2400" dirty="0" smtClean="0">
                <a:latin typeface="Palatino Linotype" pitchFamily="18" charset="0"/>
                <a:cs typeface="Times New Roman" pitchFamily="18" charset="0"/>
              </a:rPr>
              <a:t>Pure-tone </a:t>
            </a:r>
            <a:r>
              <a:rPr lang="en-US" sz="2400" dirty="0">
                <a:latin typeface="Palatino Linotype" pitchFamily="18" charset="0"/>
                <a:cs typeface="Times New Roman" pitchFamily="18" charset="0"/>
              </a:rPr>
              <a:t>audiometry</a:t>
            </a:r>
            <a:r>
              <a:rPr lang="en-US" sz="2400" dirty="0">
                <a:latin typeface="Palatino Linotype" pitchFamily="18" charset="0"/>
                <a:cs typeface="Times New Roman" pitchFamily="18" charset="0"/>
              </a:rPr>
              <a:t>:</a:t>
            </a:r>
            <a:r>
              <a:rPr lang="hr-HR" sz="2400" dirty="0">
                <a:latin typeface="Palatino Linotype" pitchFamily="18" charset="0"/>
                <a:cs typeface="Times New Roman" pitchFamily="18" charset="0"/>
              </a:rPr>
              <a:t> </a:t>
            </a:r>
            <a:endParaRPr lang="sr-Cyrl-RS" sz="2400" dirty="0">
              <a:latin typeface="Palatino Linotype" pitchFamily="18" charset="0"/>
              <a:cs typeface="Times New Roman" pitchFamily="18" charset="0"/>
            </a:endParaRPr>
          </a:p>
          <a:p>
            <a:pPr>
              <a:lnSpc>
                <a:spcPct val="100000"/>
              </a:lnSpc>
              <a:buFont typeface="Wingdings" pitchFamily="2" charset="2"/>
              <a:buChar char="§"/>
            </a:pPr>
            <a:endParaRPr lang="en-US" sz="800" dirty="0">
              <a:latin typeface="Palatino Linotype" pitchFamily="18" charset="0"/>
              <a:cs typeface="Times New Roman" pitchFamily="18" charset="0"/>
            </a:endParaRPr>
          </a:p>
          <a:p>
            <a:pPr lvl="1">
              <a:lnSpc>
                <a:spcPct val="100000"/>
              </a:lnSpc>
            </a:pPr>
            <a:r>
              <a:rPr lang="en-US" dirty="0">
                <a:latin typeface="Palatino Linotype" pitchFamily="18" charset="0"/>
                <a:cs typeface="Times New Roman" pitchFamily="18" charset="0"/>
              </a:rPr>
              <a:t>moderate </a:t>
            </a:r>
            <a:r>
              <a:rPr lang="en-US" dirty="0">
                <a:latin typeface="Palatino Linotype" pitchFamily="18" charset="0"/>
                <a:cs typeface="Times New Roman" pitchFamily="18" charset="0"/>
              </a:rPr>
              <a:t>to severe conductive </a:t>
            </a:r>
            <a:r>
              <a:rPr lang="en-US" dirty="0">
                <a:latin typeface="Palatino Linotype" pitchFamily="18" charset="0"/>
                <a:cs typeface="Times New Roman" pitchFamily="18" charset="0"/>
              </a:rPr>
              <a:t>hearing loss. </a:t>
            </a:r>
            <a:r>
              <a:rPr lang="en-US" dirty="0">
                <a:latin typeface="Palatino Linotype" pitchFamily="18" charset="0"/>
                <a:cs typeface="Times New Roman" pitchFamily="18" charset="0"/>
              </a:rPr>
              <a:t>In progressive forms, the so-called </a:t>
            </a:r>
            <a:r>
              <a:rPr lang="en-US" dirty="0" err="1">
                <a:latin typeface="Palatino Linotype" pitchFamily="18" charset="0"/>
                <a:cs typeface="Times New Roman" pitchFamily="18" charset="0"/>
              </a:rPr>
              <a:t>tympano</a:t>
            </a:r>
            <a:r>
              <a:rPr lang="en-US" dirty="0">
                <a:latin typeface="Palatino Linotype" pitchFamily="18" charset="0"/>
                <a:cs typeface="Times New Roman" pitchFamily="18" charset="0"/>
              </a:rPr>
              <a:t>-labyrinth </a:t>
            </a:r>
            <a:r>
              <a:rPr lang="en-US" dirty="0">
                <a:latin typeface="Palatino Linotype" pitchFamily="18" charset="0"/>
                <a:cs typeface="Times New Roman" pitchFamily="18" charset="0"/>
              </a:rPr>
              <a:t>sclerosis, there is severe </a:t>
            </a:r>
            <a:r>
              <a:rPr lang="en-US" dirty="0" err="1">
                <a:latin typeface="Palatino Linotype" pitchFamily="18" charset="0"/>
                <a:cs typeface="Times New Roman" pitchFamily="18" charset="0"/>
              </a:rPr>
              <a:t>sensorineural</a:t>
            </a:r>
            <a:r>
              <a:rPr lang="en-US" dirty="0">
                <a:latin typeface="Palatino Linotype" pitchFamily="18" charset="0"/>
                <a:cs typeface="Times New Roman" pitchFamily="18" charset="0"/>
              </a:rPr>
              <a:t> </a:t>
            </a:r>
            <a:r>
              <a:rPr lang="en-US" dirty="0">
                <a:latin typeface="Palatino Linotype" pitchFamily="18" charset="0"/>
                <a:cs typeface="Times New Roman" pitchFamily="18" charset="0"/>
              </a:rPr>
              <a:t>component of hearing </a:t>
            </a:r>
            <a:r>
              <a:rPr lang="en-US" dirty="0">
                <a:latin typeface="Palatino Linotype" pitchFamily="18" charset="0"/>
                <a:cs typeface="Times New Roman" pitchFamily="18" charset="0"/>
              </a:rPr>
              <a:t>impairment, up to complete deafness</a:t>
            </a:r>
            <a:r>
              <a:rPr lang="en-US" dirty="0" smtClean="0">
                <a:latin typeface="Palatino Linotype" pitchFamily="18" charset="0"/>
                <a:cs typeface="Times New Roman" pitchFamily="18" charset="0"/>
              </a:rPr>
              <a:t>.</a:t>
            </a:r>
          </a:p>
          <a:p>
            <a:pPr lvl="1">
              <a:lnSpc>
                <a:spcPct val="100000"/>
              </a:lnSpc>
            </a:pPr>
            <a:endParaRPr lang="en-US" sz="800" dirty="0">
              <a:latin typeface="Palatino Linotype" pitchFamily="18" charset="0"/>
              <a:cs typeface="Times New Roman" pitchFamily="18" charset="0"/>
            </a:endParaRPr>
          </a:p>
          <a:p>
            <a:pPr marL="228600" lvl="1">
              <a:lnSpc>
                <a:spcPct val="100000"/>
              </a:lnSpc>
              <a:spcBef>
                <a:spcPts val="1000"/>
              </a:spcBef>
              <a:buFont typeface="Wingdings" pitchFamily="2" charset="2"/>
              <a:buChar char="§"/>
            </a:pPr>
            <a:r>
              <a:rPr lang="en-US" dirty="0" err="1" smtClean="0">
                <a:latin typeface="Palatino Linotype" pitchFamily="18" charset="0"/>
                <a:cs typeface="Times New Roman" pitchFamily="18" charset="0"/>
              </a:rPr>
              <a:t>Timpanometry</a:t>
            </a:r>
            <a:r>
              <a:rPr lang="en-US" dirty="0">
                <a:latin typeface="Palatino Linotype" pitchFamily="18" charset="0"/>
                <a:cs typeface="Times New Roman" pitchFamily="18" charset="0"/>
              </a:rPr>
              <a:t>:</a:t>
            </a:r>
            <a:endParaRPr lang="en-US" dirty="0">
              <a:latin typeface="Palatino Linotype" pitchFamily="18" charset="0"/>
              <a:cs typeface="Times New Roman" pitchFamily="18" charset="0"/>
            </a:endParaRPr>
          </a:p>
          <a:p>
            <a:pPr lvl="1">
              <a:lnSpc>
                <a:spcPct val="100000"/>
              </a:lnSpc>
            </a:pPr>
            <a:endParaRPr lang="sr-Cyrl-CS" sz="800" dirty="0">
              <a:latin typeface="Palatino Linotype" pitchFamily="18" charset="0"/>
              <a:cs typeface="Times New Roman" pitchFamily="18" charset="0"/>
            </a:endParaRPr>
          </a:p>
          <a:p>
            <a:pPr lvl="1">
              <a:lnSpc>
                <a:spcPct val="100000"/>
              </a:lnSpc>
            </a:pPr>
            <a:r>
              <a:rPr lang="en-US" dirty="0">
                <a:latin typeface="Palatino Linotype" pitchFamily="18" charset="0"/>
                <a:cs typeface="Times New Roman" pitchFamily="18" charset="0"/>
              </a:rPr>
              <a:t>The </a:t>
            </a:r>
            <a:r>
              <a:rPr lang="en-US" dirty="0" err="1">
                <a:latin typeface="Palatino Linotype" pitchFamily="18" charset="0"/>
                <a:cs typeface="Times New Roman" pitchFamily="18" charset="0"/>
              </a:rPr>
              <a:t>tympanogram</a:t>
            </a:r>
            <a:r>
              <a:rPr lang="en-US" dirty="0">
                <a:latin typeface="Palatino Linotype" pitchFamily="18" charset="0"/>
                <a:cs typeface="Times New Roman" pitchFamily="18" charset="0"/>
              </a:rPr>
              <a:t> is usually of the As type with normal pressure or a shift of the low peak to negative values</a:t>
            </a:r>
            <a:r>
              <a:rPr lang="en-US" dirty="0" smtClean="0">
                <a:latin typeface="Palatino Linotype" pitchFamily="18" charset="0"/>
                <a:cs typeface="Times New Roman" pitchFamily="18" charset="0"/>
              </a:rPr>
              <a:t>.</a:t>
            </a:r>
          </a:p>
          <a:p>
            <a:pPr lvl="1">
              <a:lnSpc>
                <a:spcPct val="100000"/>
              </a:lnSpc>
            </a:pPr>
            <a:endParaRPr lang="en-US" sz="800" dirty="0" smtClean="0">
              <a:latin typeface="Palatino Linotype" pitchFamily="18" charset="0"/>
              <a:cs typeface="Times New Roman" pitchFamily="18" charset="0"/>
            </a:endParaRPr>
          </a:p>
          <a:p>
            <a:pPr marL="228600" lvl="1">
              <a:lnSpc>
                <a:spcPct val="100000"/>
              </a:lnSpc>
              <a:spcBef>
                <a:spcPts val="1000"/>
              </a:spcBef>
              <a:buFont typeface="Wingdings" pitchFamily="2" charset="2"/>
              <a:buChar char="§"/>
            </a:pPr>
            <a:r>
              <a:rPr lang="en-US" dirty="0">
                <a:latin typeface="Palatino Linotype" pitchFamily="18" charset="0"/>
                <a:cs typeface="Times New Roman" pitchFamily="18" charset="0"/>
              </a:rPr>
              <a:t>Differential diagnosis </a:t>
            </a:r>
            <a:r>
              <a:rPr lang="en-US" dirty="0" smtClean="0">
                <a:latin typeface="Palatino Linotype" pitchFamily="18" charset="0"/>
                <a:cs typeface="Times New Roman" pitchFamily="18" charset="0"/>
              </a:rPr>
              <a:t>– </a:t>
            </a:r>
            <a:r>
              <a:rPr lang="en-US" dirty="0" err="1" smtClean="0">
                <a:latin typeface="Palatino Linotype" pitchFamily="18" charset="0"/>
                <a:cs typeface="Times New Roman" pitchFamily="18" charset="0"/>
              </a:rPr>
              <a:t>Otosclerosis</a:t>
            </a:r>
            <a:endParaRPr lang="en-US" dirty="0" smtClean="0">
              <a:latin typeface="Palatino Linotype" pitchFamily="18" charset="0"/>
              <a:cs typeface="Times New Roman" pitchFamily="18" charset="0"/>
            </a:endParaRPr>
          </a:p>
          <a:p>
            <a:pPr marL="228600" lvl="1">
              <a:lnSpc>
                <a:spcPct val="100000"/>
              </a:lnSpc>
              <a:spcBef>
                <a:spcPts val="1000"/>
              </a:spcBef>
              <a:buFont typeface="Wingdings" pitchFamily="2" charset="2"/>
              <a:buChar char="§"/>
            </a:pPr>
            <a:endParaRPr lang="en-US" sz="800" dirty="0">
              <a:latin typeface="Palatino Linotype" pitchFamily="18" charset="0"/>
              <a:cs typeface="Times New Roman" pitchFamily="18" charset="0"/>
            </a:endParaRPr>
          </a:p>
          <a:p>
            <a:pPr marL="228600" lvl="1">
              <a:lnSpc>
                <a:spcPct val="100000"/>
              </a:lnSpc>
              <a:spcBef>
                <a:spcPts val="1000"/>
              </a:spcBef>
              <a:buFont typeface="Wingdings" pitchFamily="2" charset="2"/>
              <a:buChar char="§"/>
            </a:pPr>
            <a:r>
              <a:rPr lang="en-US" dirty="0">
                <a:latin typeface="Palatino Linotype" pitchFamily="18" charset="0"/>
                <a:cs typeface="Times New Roman" pitchFamily="18" charset="0"/>
              </a:rPr>
              <a:t>Temporal bone CT: reduced </a:t>
            </a:r>
            <a:r>
              <a:rPr lang="en-US" dirty="0" err="1">
                <a:latin typeface="Palatino Linotype" pitchFamily="18" charset="0"/>
                <a:cs typeface="Times New Roman" pitchFamily="18" charset="0"/>
              </a:rPr>
              <a:t>pneumatization</a:t>
            </a:r>
            <a:r>
              <a:rPr lang="en-US" dirty="0">
                <a:latin typeface="Palatino Linotype" pitchFamily="18" charset="0"/>
                <a:cs typeface="Times New Roman" pitchFamily="18" charset="0"/>
              </a:rPr>
              <a:t> and bone sclerosis.</a:t>
            </a:r>
          </a:p>
          <a:p>
            <a:pPr lvl="1">
              <a:lnSpc>
                <a:spcPct val="100000"/>
              </a:lnSpc>
            </a:pPr>
            <a:endParaRPr lang="en-US" dirty="0">
              <a:latin typeface="Palatino Linotype" pitchFamily="18" charset="0"/>
              <a:cs typeface="Times New Roman" pitchFamily="18" charset="0"/>
            </a:endParaRPr>
          </a:p>
          <a:p>
            <a:pPr>
              <a:lnSpc>
                <a:spcPct val="100000"/>
              </a:lnSpc>
              <a:buFont typeface="Wingdings" pitchFamily="2" charset="2"/>
              <a:buChar char="§"/>
            </a:pPr>
            <a:endParaRPr lang="en-US" sz="2400" dirty="0">
              <a:latin typeface="Palatino Linotype" pitchFamily="18" charset="0"/>
              <a:cs typeface="Times New Roman" pitchFamily="18" charset="0"/>
            </a:endParaRPr>
          </a:p>
        </p:txBody>
      </p:sp>
      <p:sp>
        <p:nvSpPr>
          <p:cNvPr id="5" name="Title 1"/>
          <p:cNvSpPr txBox="1">
            <a:spLocks/>
          </p:cNvSpPr>
          <p:nvPr/>
        </p:nvSpPr>
        <p:spPr>
          <a:xfrm>
            <a:off x="0" y="161924"/>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err="1" smtClean="0">
                <a:solidFill>
                  <a:srgbClr val="000099"/>
                </a:solidFill>
                <a:latin typeface="Palatino Linotype" pitchFamily="18" charset="0"/>
              </a:rPr>
              <a:t>Tympanosclerosis</a:t>
            </a:r>
            <a:endParaRPr lang="en-US" sz="3500" b="1" dirty="0">
              <a:solidFill>
                <a:srgbClr val="000099"/>
              </a:solidFill>
              <a:latin typeface="Palatino Linotype" pitchFamily="18" charset="0"/>
            </a:endParaRPr>
          </a:p>
        </p:txBody>
      </p:sp>
    </p:spTree>
    <p:extLst>
      <p:ext uri="{BB962C8B-B14F-4D97-AF65-F5344CB8AC3E}">
        <p14:creationId xmlns:p14="http://schemas.microsoft.com/office/powerpoint/2010/main" val="4096476965"/>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9" name="Rectangle 3"/>
          <p:cNvSpPr>
            <a:spLocks noGrp="1" noChangeArrowheads="1"/>
          </p:cNvSpPr>
          <p:nvPr>
            <p:ph idx="1"/>
          </p:nvPr>
        </p:nvSpPr>
        <p:spPr>
          <a:xfrm>
            <a:off x="609600" y="1590677"/>
            <a:ext cx="10972800" cy="4581524"/>
          </a:xfrm>
        </p:spPr>
        <p:txBody>
          <a:bodyPr vert="horz" lIns="91440" tIns="45720" rIns="91440" bIns="45720" rtlCol="0">
            <a:normAutofit/>
          </a:bodyPr>
          <a:lstStyle/>
          <a:p>
            <a:pPr>
              <a:lnSpc>
                <a:spcPct val="100000"/>
              </a:lnSpc>
              <a:buFont typeface="Wingdings" pitchFamily="2" charset="2"/>
              <a:buChar char="§"/>
            </a:pPr>
            <a:r>
              <a:rPr lang="sr-Cyrl-CS" sz="2400" dirty="0">
                <a:latin typeface="Palatino Linotype" pitchFamily="18" charset="0"/>
                <a:cs typeface="Times New Roman" pitchFamily="18" charset="0"/>
              </a:rPr>
              <a:t> </a:t>
            </a:r>
            <a:r>
              <a:rPr lang="en-US" sz="2400" dirty="0" smtClean="0">
                <a:latin typeface="Palatino Linotype" pitchFamily="18" charset="0"/>
                <a:cs typeface="Times New Roman" pitchFamily="18" charset="0"/>
              </a:rPr>
              <a:t>Therapy </a:t>
            </a:r>
            <a:r>
              <a:rPr lang="en-US" sz="2400" dirty="0">
                <a:latin typeface="Palatino Linotype" pitchFamily="18" charset="0"/>
                <a:cs typeface="Times New Roman" pitchFamily="18" charset="0"/>
              </a:rPr>
              <a:t>depends on the functional state of the ear - surgical therapy and/or artificial hearing amplification.</a:t>
            </a:r>
          </a:p>
          <a:p>
            <a:pPr>
              <a:lnSpc>
                <a:spcPct val="100000"/>
              </a:lnSpc>
              <a:buFont typeface="Wingdings" pitchFamily="2" charset="2"/>
              <a:buChar char="§"/>
            </a:pPr>
            <a:endParaRPr lang="en-US" sz="2400" dirty="0">
              <a:latin typeface="Palatino Linotype" pitchFamily="18" charset="0"/>
              <a:cs typeface="Times New Roman" pitchFamily="18" charset="0"/>
            </a:endParaRPr>
          </a:p>
        </p:txBody>
      </p:sp>
      <p:sp>
        <p:nvSpPr>
          <p:cNvPr id="3" name="Title 1"/>
          <p:cNvSpPr txBox="1">
            <a:spLocks/>
          </p:cNvSpPr>
          <p:nvPr/>
        </p:nvSpPr>
        <p:spPr>
          <a:xfrm>
            <a:off x="0" y="161924"/>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err="1" smtClean="0">
                <a:solidFill>
                  <a:srgbClr val="000099"/>
                </a:solidFill>
                <a:latin typeface="Palatino Linotype" pitchFamily="18" charset="0"/>
              </a:rPr>
              <a:t>Tympanosclerosis</a:t>
            </a:r>
            <a:endParaRPr lang="en-US" sz="3500" b="1" dirty="0">
              <a:solidFill>
                <a:srgbClr val="000099"/>
              </a:solidFill>
              <a:latin typeface="Palatino Linotype" pitchFamily="18" charset="0"/>
            </a:endParaRPr>
          </a:p>
        </p:txBody>
      </p:sp>
      <p:pic>
        <p:nvPicPr>
          <p:cNvPr id="4" name="Picture 4" descr="timpanoskleroya"/>
          <p:cNvPicPr>
            <a:picLocks noChangeAspect="1" noChangeArrowheads="1"/>
          </p:cNvPicPr>
          <p:nvPr/>
        </p:nvPicPr>
        <p:blipFill>
          <a:blip r:embed="rId2" cstate="print"/>
          <a:srcRect/>
          <a:stretch>
            <a:fillRect/>
          </a:stretch>
        </p:blipFill>
        <p:spPr bwMode="auto">
          <a:xfrm>
            <a:off x="3116262" y="2461393"/>
            <a:ext cx="5959475" cy="4329931"/>
          </a:xfrm>
          <a:prstGeom prst="rect">
            <a:avLst/>
          </a:prstGeom>
          <a:noFill/>
          <a:ln w="9525">
            <a:noFill/>
            <a:miter lim="800000"/>
            <a:headEnd/>
            <a:tailEnd/>
          </a:ln>
        </p:spPr>
      </p:pic>
    </p:spTree>
    <p:extLst>
      <p:ext uri="{BB962C8B-B14F-4D97-AF65-F5344CB8AC3E}">
        <p14:creationId xmlns:p14="http://schemas.microsoft.com/office/powerpoint/2010/main" val="437871802"/>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4" descr="tympanosclerosis_9"/>
          <p:cNvPicPr>
            <a:picLocks noChangeAspect="1" noChangeArrowheads="1"/>
          </p:cNvPicPr>
          <p:nvPr/>
        </p:nvPicPr>
        <p:blipFill>
          <a:blip r:embed="rId2" cstate="print"/>
          <a:srcRect/>
          <a:stretch>
            <a:fillRect/>
          </a:stretch>
        </p:blipFill>
        <p:spPr bwMode="auto">
          <a:xfrm>
            <a:off x="914400" y="550864"/>
            <a:ext cx="9956800" cy="5621337"/>
          </a:xfrm>
          <a:prstGeom prst="rect">
            <a:avLst/>
          </a:prstGeom>
          <a:noFill/>
          <a:ln w="9525">
            <a:noFill/>
            <a:miter lim="800000"/>
            <a:headEnd/>
            <a:tailEnd/>
          </a:ln>
        </p:spPr>
      </p:pic>
    </p:spTree>
    <p:extLst>
      <p:ext uri="{BB962C8B-B14F-4D97-AF65-F5344CB8AC3E}">
        <p14:creationId xmlns:p14="http://schemas.microsoft.com/office/powerpoint/2010/main" val="322484694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8" name="Picture 4" descr="Related image"/>
          <p:cNvPicPr>
            <a:picLocks noChangeAspect="1" noChangeArrowheads="1"/>
          </p:cNvPicPr>
          <p:nvPr/>
        </p:nvPicPr>
        <p:blipFill rotWithShape="1">
          <a:blip r:embed="rId2" cstate="print"/>
          <a:srcRect l="11873" r="11734"/>
          <a:stretch/>
        </p:blipFill>
        <p:spPr bwMode="auto">
          <a:xfrm>
            <a:off x="926238" y="342810"/>
            <a:ext cx="2989146" cy="2814544"/>
          </a:xfrm>
          <a:prstGeom prst="rect">
            <a:avLst/>
          </a:prstGeom>
          <a:noFill/>
        </p:spPr>
      </p:pic>
      <p:pic>
        <p:nvPicPr>
          <p:cNvPr id="16390" name="Picture 6" descr="Related image"/>
          <p:cNvPicPr>
            <a:picLocks noChangeAspect="1" noChangeArrowheads="1"/>
          </p:cNvPicPr>
          <p:nvPr/>
        </p:nvPicPr>
        <p:blipFill rotWithShape="1">
          <a:blip r:embed="rId3" cstate="print"/>
          <a:srcRect l="14362" r="14491"/>
          <a:stretch/>
        </p:blipFill>
        <p:spPr bwMode="auto">
          <a:xfrm>
            <a:off x="926238" y="3320897"/>
            <a:ext cx="3213998" cy="2814544"/>
          </a:xfrm>
          <a:prstGeom prst="rect">
            <a:avLst/>
          </a:prstGeom>
          <a:noFill/>
        </p:spPr>
      </p:pic>
      <p:pic>
        <p:nvPicPr>
          <p:cNvPr id="16392" name="Picture 8" descr="Related image"/>
          <p:cNvPicPr>
            <a:picLocks noChangeAspect="1" noChangeArrowheads="1"/>
          </p:cNvPicPr>
          <p:nvPr/>
        </p:nvPicPr>
        <p:blipFill rotWithShape="1">
          <a:blip r:embed="rId4" cstate="print"/>
          <a:srcRect l="6182" t="2143" r="3602" b="5631"/>
          <a:stretch/>
        </p:blipFill>
        <p:spPr bwMode="auto">
          <a:xfrm>
            <a:off x="4445493" y="342810"/>
            <a:ext cx="2989147" cy="2814544"/>
          </a:xfrm>
          <a:prstGeom prst="rect">
            <a:avLst/>
          </a:prstGeom>
          <a:noFill/>
        </p:spPr>
      </p:pic>
      <p:pic>
        <p:nvPicPr>
          <p:cNvPr id="8194" name="Picture 2" descr="Резултат слика за ацуте отитис медиа">
            <a:extLst>
              <a:ext uri="{FF2B5EF4-FFF2-40B4-BE49-F238E27FC236}">
                <a16:creationId xmlns="" xmlns:a16="http://schemas.microsoft.com/office/drawing/2014/main" id="{731DBA29-D8FB-4B5E-B660-4F1C9C92AE4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91073" y="3361656"/>
            <a:ext cx="3009853" cy="2814544"/>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pic>
        <p:nvPicPr>
          <p:cNvPr id="8196" name="Picture 4" descr="Резултат слика за ацуте отитис медиа">
            <a:extLst>
              <a:ext uri="{FF2B5EF4-FFF2-40B4-BE49-F238E27FC236}">
                <a16:creationId xmlns="" xmlns:a16="http://schemas.microsoft.com/office/drawing/2014/main" id="{66C36787-3E1D-48B4-92B1-86440F9EC9BC}"/>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5528" t="1402" r="2690" b="3593"/>
          <a:stretch/>
        </p:blipFill>
        <p:spPr bwMode="auto">
          <a:xfrm>
            <a:off x="7900574" y="3361655"/>
            <a:ext cx="2918087" cy="2773785"/>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Резултат слика за ацуте отитис медиа">
            <a:extLst>
              <a:ext uri="{FF2B5EF4-FFF2-40B4-BE49-F238E27FC236}">
                <a16:creationId xmlns="" xmlns:a16="http://schemas.microsoft.com/office/drawing/2014/main" id="{46FD271A-16EA-4FD4-85C7-B263E6FBCC19}"/>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10749" r="8253"/>
          <a:stretch/>
        </p:blipFill>
        <p:spPr bwMode="auto">
          <a:xfrm>
            <a:off x="7900573" y="342810"/>
            <a:ext cx="2872475" cy="281454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1206</TotalTime>
  <Words>4778</Words>
  <Application>Microsoft Office PowerPoint</Application>
  <PresentationFormat>Custom</PresentationFormat>
  <Paragraphs>565</Paragraphs>
  <Slides>85</Slides>
  <Notes>0</Notes>
  <HiddenSlides>0</HiddenSlides>
  <MMClips>0</MMClips>
  <ScaleCrop>false</ScaleCrop>
  <HeadingPairs>
    <vt:vector size="4" baseType="variant">
      <vt:variant>
        <vt:lpstr>Theme</vt:lpstr>
      </vt:variant>
      <vt:variant>
        <vt:i4>1</vt:i4>
      </vt:variant>
      <vt:variant>
        <vt:lpstr>Slide Titles</vt:lpstr>
      </vt:variant>
      <vt:variant>
        <vt:i4>85</vt:i4>
      </vt:variant>
    </vt:vector>
  </HeadingPairs>
  <TitlesOfParts>
    <vt:vector size="86"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Chronic otitis media (COM)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Запаљенски процеси ушне шкољке и спољашњег слушног ходника</dc:title>
  <dc:creator>Bjelic</dc:creator>
  <cp:lastModifiedBy>Nani</cp:lastModifiedBy>
  <cp:revision>90</cp:revision>
  <dcterms:created xsi:type="dcterms:W3CDTF">2021-02-15T20:01:09Z</dcterms:created>
  <dcterms:modified xsi:type="dcterms:W3CDTF">2026-03-03T08:55:04Z</dcterms:modified>
</cp:coreProperties>
</file>